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Layouts/slideLayout160.xml" ContentType="application/vnd.openxmlformats-officedocument.presentationml.slideLayout+xml"/>
  <Override PartName="/ppt/theme/theme29.xml" ContentType="application/vnd.openxmlformats-officedocument.theme+xml"/>
  <Override PartName="/ppt/slideLayouts/slideLayout247.xml" ContentType="application/vnd.openxmlformats-officedocument.presentationml.slideLayout+xml"/>
  <Override PartName="/ppt/slideMasters/slideMaster3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21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32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40.xml" ContentType="application/vnd.openxmlformats-officedocument.theme+xml"/>
  <Override PartName="/ppt/slideMasters/slideMaster5.xml" ContentType="application/vnd.openxmlformats-officedocument.presentationml.slide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39.xml" ContentType="application/vnd.openxmlformats-officedocument.them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25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theme/theme31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20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ppt/theme/theme14.xml" ContentType="application/vnd.openxmlformats-officedocument.theme+xml"/>
  <Override PartName="/ppt/theme/theme25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theme/theme33.xml" ContentType="application/vnd.openxmlformats-officedocument.theme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2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38.xml" ContentType="application/vnd.openxmlformats-officedocument.them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Layouts/slideLayout245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charts/chart1.xml" ContentType="application/vnd.openxmlformats-officedocument.drawingml.char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theme/theme24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752" r:id="rId2"/>
    <p:sldMasterId id="2147483757" r:id="rId3"/>
    <p:sldMasterId id="2147483781" r:id="rId4"/>
    <p:sldMasterId id="2147483799" r:id="rId5"/>
    <p:sldMasterId id="2147483960" r:id="rId6"/>
    <p:sldMasterId id="2147483965" r:id="rId7"/>
    <p:sldMasterId id="2147483975" r:id="rId8"/>
    <p:sldMasterId id="2147483988" r:id="rId9"/>
    <p:sldMasterId id="2147483999" r:id="rId10"/>
    <p:sldMasterId id="2147484028" r:id="rId11"/>
    <p:sldMasterId id="2147484050" r:id="rId12"/>
    <p:sldMasterId id="2147484092" r:id="rId13"/>
    <p:sldMasterId id="2147484100" r:id="rId14"/>
    <p:sldMasterId id="2147484119" r:id="rId15"/>
    <p:sldMasterId id="2147484134" r:id="rId16"/>
    <p:sldMasterId id="2147484251" r:id="rId17"/>
    <p:sldMasterId id="2147484263" r:id="rId18"/>
    <p:sldMasterId id="2147484267" r:id="rId19"/>
    <p:sldMasterId id="2147484273" r:id="rId20"/>
    <p:sldMasterId id="2147484368" r:id="rId21"/>
    <p:sldMasterId id="2147484374" r:id="rId22"/>
    <p:sldMasterId id="2147484384" r:id="rId23"/>
    <p:sldMasterId id="2147484394" r:id="rId24"/>
    <p:sldMasterId id="2147484400" r:id="rId25"/>
    <p:sldMasterId id="2147484406" r:id="rId26"/>
    <p:sldMasterId id="2147484415" r:id="rId27"/>
    <p:sldMasterId id="2147484426" r:id="rId28"/>
    <p:sldMasterId id="2147484436" r:id="rId29"/>
    <p:sldMasterId id="2147484441" r:id="rId30"/>
    <p:sldMasterId id="2147484452" r:id="rId31"/>
    <p:sldMasterId id="2147484472" r:id="rId32"/>
    <p:sldMasterId id="2147484481" r:id="rId33"/>
    <p:sldMasterId id="2147484489" r:id="rId34"/>
    <p:sldMasterId id="2147484497" r:id="rId35"/>
    <p:sldMasterId id="2147484502" r:id="rId36"/>
    <p:sldMasterId id="2147484507" r:id="rId37"/>
    <p:sldMasterId id="2147484512" r:id="rId38"/>
  </p:sldMasterIdLst>
  <p:notesMasterIdLst>
    <p:notesMasterId r:id="rId52"/>
  </p:notesMasterIdLst>
  <p:handoutMasterIdLst>
    <p:handoutMasterId r:id="rId53"/>
  </p:handoutMasterIdLst>
  <p:sldIdLst>
    <p:sldId id="608" r:id="rId39"/>
    <p:sldId id="644" r:id="rId40"/>
    <p:sldId id="645" r:id="rId41"/>
    <p:sldId id="646" r:id="rId42"/>
    <p:sldId id="626" r:id="rId43"/>
    <p:sldId id="575" r:id="rId44"/>
    <p:sldId id="623" r:id="rId45"/>
    <p:sldId id="647" r:id="rId46"/>
    <p:sldId id="648" r:id="rId47"/>
    <p:sldId id="649" r:id="rId48"/>
    <p:sldId id="650" r:id="rId49"/>
    <p:sldId id="636" r:id="rId50"/>
    <p:sldId id="638" r:id="rId51"/>
  </p:sldIdLst>
  <p:sldSz cx="10688638" cy="7562850"/>
  <p:notesSz cx="6797675" cy="9928225"/>
  <p:defaultTextStyle>
    <a:defPPr>
      <a:defRPr lang="en-US"/>
    </a:defPPr>
    <a:lvl1pPr marL="0" algn="l" defTabSz="4946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4687" algn="l" defTabSz="4946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89381" algn="l" defTabSz="4946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84056" algn="l" defTabSz="4946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78746" algn="l" defTabSz="4946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73421" algn="l" defTabSz="4946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68112" algn="l" defTabSz="4946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62798" algn="l" defTabSz="4946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57485" algn="l" defTabSz="49468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7EEF5"/>
    <a:srgbClr val="CBDBEA"/>
    <a:srgbClr val="FF3399"/>
    <a:srgbClr val="008FC5"/>
    <a:srgbClr val="D3E0ED"/>
    <a:srgbClr val="CD242B"/>
    <a:srgbClr val="4BACC6"/>
    <a:srgbClr val="A8C2DC"/>
    <a:srgbClr val="EAB200"/>
    <a:srgbClr val="99B4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700" autoAdjust="0"/>
  </p:normalViewPr>
  <p:slideViewPr>
    <p:cSldViewPr snapToObjects="1">
      <p:cViewPr varScale="1">
        <p:scale>
          <a:sx n="95" d="100"/>
          <a:sy n="95" d="100"/>
        </p:scale>
        <p:origin x="-102" y="-126"/>
      </p:cViewPr>
      <p:guideLst>
        <p:guide orient="horz" pos="2333"/>
        <p:guide pos="34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6" d="100"/>
          <a:sy n="76" d="100"/>
        </p:scale>
        <p:origin x="-4050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slide" Target="slides/slide1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1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chart>
    <c:autoTitleDeleted val="1"/>
    <c:plotArea>
      <c:layout>
        <c:manualLayout>
          <c:layoutTarget val="inner"/>
          <c:xMode val="edge"/>
          <c:yMode val="edge"/>
          <c:x val="0.34791843565000791"/>
          <c:y val="0.11155035374773231"/>
          <c:w val="0.430995070010326"/>
          <c:h val="0.88177539096963087"/>
        </c:manualLayout>
      </c:layout>
      <c:barChart>
        <c:barDir val="bar"/>
        <c:grouping val="clustered"/>
        <c:ser>
          <c:idx val="1"/>
          <c:order val="0"/>
          <c:tx>
            <c:strRef>
              <c:f>'Sheet1'!$B$1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rgbClr val="008FC5"/>
            </a:solidFill>
            <a:ln>
              <a:solidFill>
                <a:schemeClr val="bg1"/>
              </a:solidFill>
            </a:ln>
          </c:spPr>
          <c:dLbls>
            <c:txPr>
              <a:bodyPr/>
              <a:lstStyle/>
              <a:p>
                <a:pPr>
                  <a:defRPr sz="10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'Sheet1'!$A$2:$A$21</c:f>
              <c:strCache>
                <c:ptCount val="20"/>
                <c:pt idx="0">
                  <c:v>Irish</c:v>
                </c:pt>
                <c:pt idx="1">
                  <c:v>Accessible</c:v>
                </c:pt>
                <c:pt idx="2">
                  <c:v>Value</c:v>
                </c:pt>
                <c:pt idx="3">
                  <c:v>Real</c:v>
                </c:pt>
                <c:pt idx="4">
                  <c:v>Community</c:v>
                </c:pt>
                <c:pt idx="5">
                  <c:v>Trust</c:v>
                </c:pt>
                <c:pt idx="6">
                  <c:v>Fair</c:v>
                </c:pt>
                <c:pt idx="7">
                  <c:v>Relevant </c:v>
                </c:pt>
                <c:pt idx="8">
                  <c:v>Connected </c:v>
                </c:pt>
                <c:pt idx="9">
                  <c:v>Likeable </c:v>
                </c:pt>
                <c:pt idx="10">
                  <c:v>Consistent </c:v>
                </c:pt>
                <c:pt idx="11">
                  <c:v>Open </c:v>
                </c:pt>
                <c:pt idx="12">
                  <c:v>Smart </c:v>
                </c:pt>
                <c:pt idx="13">
                  <c:v>Modern </c:v>
                </c:pt>
                <c:pt idx="14">
                  <c:v>Original </c:v>
                </c:pt>
                <c:pt idx="15">
                  <c:v>Fresh </c:v>
                </c:pt>
                <c:pt idx="16">
                  <c:v>Vibrant </c:v>
                </c:pt>
                <c:pt idx="17">
                  <c:v>Dynamic </c:v>
                </c:pt>
                <c:pt idx="18">
                  <c:v>Innovative </c:v>
                </c:pt>
                <c:pt idx="19">
                  <c:v>Fun </c:v>
                </c:pt>
              </c:strCache>
            </c:strRef>
          </c:cat>
          <c:val>
            <c:numRef>
              <c:f>'Sheet1'!$B$2:$B$21</c:f>
              <c:numCache>
                <c:formatCode>0</c:formatCode>
                <c:ptCount val="20"/>
                <c:pt idx="0">
                  <c:v>96</c:v>
                </c:pt>
                <c:pt idx="1">
                  <c:v>79</c:v>
                </c:pt>
                <c:pt idx="2">
                  <c:v>77</c:v>
                </c:pt>
                <c:pt idx="3">
                  <c:v>75</c:v>
                </c:pt>
                <c:pt idx="4">
                  <c:v>75</c:v>
                </c:pt>
                <c:pt idx="5">
                  <c:v>73</c:v>
                </c:pt>
                <c:pt idx="6">
                  <c:v>71</c:v>
                </c:pt>
                <c:pt idx="7">
                  <c:v>70</c:v>
                </c:pt>
                <c:pt idx="8">
                  <c:v>67</c:v>
                </c:pt>
                <c:pt idx="9">
                  <c:v>66</c:v>
                </c:pt>
                <c:pt idx="10">
                  <c:v>65</c:v>
                </c:pt>
                <c:pt idx="11">
                  <c:v>61</c:v>
                </c:pt>
                <c:pt idx="12">
                  <c:v>53</c:v>
                </c:pt>
                <c:pt idx="13">
                  <c:v>51</c:v>
                </c:pt>
                <c:pt idx="14">
                  <c:v>46</c:v>
                </c:pt>
                <c:pt idx="15">
                  <c:v>45</c:v>
                </c:pt>
                <c:pt idx="16">
                  <c:v>42</c:v>
                </c:pt>
                <c:pt idx="17">
                  <c:v>41</c:v>
                </c:pt>
                <c:pt idx="18">
                  <c:v>41</c:v>
                </c:pt>
                <c:pt idx="19">
                  <c:v>36</c:v>
                </c:pt>
              </c:numCache>
            </c:numRef>
          </c:val>
        </c:ser>
        <c:gapWidth val="50"/>
        <c:axId val="470701184"/>
        <c:axId val="470703488"/>
      </c:barChart>
      <c:catAx>
        <c:axId val="470701184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470703488"/>
        <c:crosses val="autoZero"/>
        <c:auto val="1"/>
        <c:lblAlgn val="ctr"/>
        <c:lblOffset val="100"/>
      </c:catAx>
      <c:valAx>
        <c:axId val="470703488"/>
        <c:scaling>
          <c:orientation val="minMax"/>
          <c:max val="100"/>
        </c:scaling>
        <c:delete val="1"/>
        <c:axPos val="t"/>
        <c:numFmt formatCode="0" sourceLinked="1"/>
        <c:tickLblPos val="none"/>
        <c:crossAx val="4707011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1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chart>
    <c:autoTitleDeleted val="1"/>
    <c:plotArea>
      <c:layout>
        <c:manualLayout>
          <c:layoutTarget val="inner"/>
          <c:xMode val="edge"/>
          <c:yMode val="edge"/>
          <c:x val="0.34791843565000796"/>
          <c:y val="7.0534314016788904E-2"/>
          <c:w val="0.48101019455549732"/>
          <c:h val="0.90638507866051166"/>
        </c:manualLayout>
      </c:layout>
      <c:barChart>
        <c:barDir val="bar"/>
        <c:grouping val="clustered"/>
        <c:ser>
          <c:idx val="1"/>
          <c:order val="0"/>
          <c:tx>
            <c:strRef>
              <c:f>'Sheet1'!$B$1</c:f>
              <c:strCache>
                <c:ptCount val="1"/>
                <c:pt idx="0">
                  <c:v>RTÉ Player</c:v>
                </c:pt>
              </c:strCache>
            </c:strRef>
          </c:tx>
          <c:spPr>
            <a:solidFill>
              <a:srgbClr val="008FC5"/>
            </a:solidFill>
            <a:ln>
              <a:noFill/>
            </a:ln>
          </c:spPr>
          <c:dLbls>
            <c:showVal val="1"/>
          </c:dLbls>
          <c:cat>
            <c:strRef>
              <c:f>'Sheet1'!$A$2:$A$21</c:f>
              <c:strCache>
                <c:ptCount val="10"/>
                <c:pt idx="0">
                  <c:v>Irish </c:v>
                </c:pt>
                <c:pt idx="1">
                  <c:v>Accessible </c:v>
                </c:pt>
                <c:pt idx="2">
                  <c:v>Value </c:v>
                </c:pt>
                <c:pt idx="3">
                  <c:v>Real </c:v>
                </c:pt>
                <c:pt idx="4">
                  <c:v>Community </c:v>
                </c:pt>
                <c:pt idx="5">
                  <c:v>Trust </c:v>
                </c:pt>
                <c:pt idx="6">
                  <c:v>Fair </c:v>
                </c:pt>
                <c:pt idx="7">
                  <c:v>Relevant </c:v>
                </c:pt>
                <c:pt idx="8">
                  <c:v>Connected </c:v>
                </c:pt>
                <c:pt idx="9">
                  <c:v>Likeable 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10"/>
                <c:pt idx="0">
                  <c:v>96</c:v>
                </c:pt>
                <c:pt idx="1">
                  <c:v>79</c:v>
                </c:pt>
                <c:pt idx="2">
                  <c:v>77</c:v>
                </c:pt>
                <c:pt idx="3">
                  <c:v>75</c:v>
                </c:pt>
                <c:pt idx="4">
                  <c:v>75</c:v>
                </c:pt>
                <c:pt idx="5">
                  <c:v>73</c:v>
                </c:pt>
                <c:pt idx="6">
                  <c:v>71</c:v>
                </c:pt>
                <c:pt idx="7">
                  <c:v>70</c:v>
                </c:pt>
                <c:pt idx="8">
                  <c:v>67</c:v>
                </c:pt>
                <c:pt idx="9">
                  <c:v>66</c:v>
                </c:pt>
              </c:numCache>
            </c:numRef>
          </c:val>
        </c:ser>
        <c:ser>
          <c:idx val="0"/>
          <c:order val="1"/>
          <c:tx>
            <c:strRef>
              <c:f>'Sheet1'!$C$1</c:f>
              <c:strCache>
                <c:ptCount val="1"/>
                <c:pt idx="0">
                  <c:v>TV3 Player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showVal val="1"/>
          </c:dLbls>
          <c:cat>
            <c:strRef>
              <c:f>'Sheet1'!$A$2:$A$21</c:f>
              <c:strCache>
                <c:ptCount val="10"/>
                <c:pt idx="0">
                  <c:v>Irish </c:v>
                </c:pt>
                <c:pt idx="1">
                  <c:v>Accessible </c:v>
                </c:pt>
                <c:pt idx="2">
                  <c:v>Value </c:v>
                </c:pt>
                <c:pt idx="3">
                  <c:v>Real </c:v>
                </c:pt>
                <c:pt idx="4">
                  <c:v>Community </c:v>
                </c:pt>
                <c:pt idx="5">
                  <c:v>Trust </c:v>
                </c:pt>
                <c:pt idx="6">
                  <c:v>Fair </c:v>
                </c:pt>
                <c:pt idx="7">
                  <c:v>Relevant </c:v>
                </c:pt>
                <c:pt idx="8">
                  <c:v>Connected </c:v>
                </c:pt>
                <c:pt idx="9">
                  <c:v>Likeable 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10"/>
                <c:pt idx="0">
                  <c:v>69</c:v>
                </c:pt>
                <c:pt idx="1">
                  <c:v>55</c:v>
                </c:pt>
                <c:pt idx="2">
                  <c:v>44</c:v>
                </c:pt>
                <c:pt idx="3">
                  <c:v>47</c:v>
                </c:pt>
                <c:pt idx="4">
                  <c:v>38</c:v>
                </c:pt>
                <c:pt idx="5">
                  <c:v>40</c:v>
                </c:pt>
                <c:pt idx="6">
                  <c:v>46</c:v>
                </c:pt>
                <c:pt idx="7">
                  <c:v>44</c:v>
                </c:pt>
                <c:pt idx="8">
                  <c:v>40</c:v>
                </c:pt>
                <c:pt idx="9">
                  <c:v>37</c:v>
                </c:pt>
              </c:numCache>
            </c:numRef>
          </c:val>
        </c:ser>
        <c:ser>
          <c:idx val="2"/>
          <c:order val="2"/>
          <c:tx>
            <c:strRef>
              <c:f>'Sheet1'!$D$1</c:f>
              <c:strCache>
                <c:ptCount val="1"/>
                <c:pt idx="0">
                  <c:v>You Tube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dLbls>
            <c:showVal val="1"/>
          </c:dLbls>
          <c:cat>
            <c:strRef>
              <c:f>'Sheet1'!$A$2:$A$21</c:f>
              <c:strCache>
                <c:ptCount val="10"/>
                <c:pt idx="0">
                  <c:v>Irish </c:v>
                </c:pt>
                <c:pt idx="1">
                  <c:v>Accessible </c:v>
                </c:pt>
                <c:pt idx="2">
                  <c:v>Value </c:v>
                </c:pt>
                <c:pt idx="3">
                  <c:v>Real </c:v>
                </c:pt>
                <c:pt idx="4">
                  <c:v>Community </c:v>
                </c:pt>
                <c:pt idx="5">
                  <c:v>Trust </c:v>
                </c:pt>
                <c:pt idx="6">
                  <c:v>Fair </c:v>
                </c:pt>
                <c:pt idx="7">
                  <c:v>Relevant </c:v>
                </c:pt>
                <c:pt idx="8">
                  <c:v>Connected </c:v>
                </c:pt>
                <c:pt idx="9">
                  <c:v>Likeable 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10"/>
                <c:pt idx="0">
                  <c:v>5</c:v>
                </c:pt>
                <c:pt idx="1">
                  <c:v>78</c:v>
                </c:pt>
                <c:pt idx="2">
                  <c:v>65</c:v>
                </c:pt>
                <c:pt idx="3">
                  <c:v>54</c:v>
                </c:pt>
                <c:pt idx="4">
                  <c:v>46</c:v>
                </c:pt>
                <c:pt idx="5">
                  <c:v>41</c:v>
                </c:pt>
                <c:pt idx="6">
                  <c:v>53</c:v>
                </c:pt>
                <c:pt idx="7">
                  <c:v>64</c:v>
                </c:pt>
                <c:pt idx="8">
                  <c:v>62</c:v>
                </c:pt>
                <c:pt idx="9">
                  <c:v>68</c:v>
                </c:pt>
              </c:numCache>
            </c:numRef>
          </c:val>
        </c:ser>
        <c:ser>
          <c:idx val="3"/>
          <c:order val="3"/>
          <c:tx>
            <c:strRef>
              <c:f>'Sheet1'!$E$1</c:f>
              <c:strCache>
                <c:ptCount val="1"/>
                <c:pt idx="0">
                  <c:v>Netflix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'Sheet1'!$A$2:$A$21</c:f>
              <c:strCache>
                <c:ptCount val="10"/>
                <c:pt idx="0">
                  <c:v>Irish </c:v>
                </c:pt>
                <c:pt idx="1">
                  <c:v>Accessible </c:v>
                </c:pt>
                <c:pt idx="2">
                  <c:v>Value </c:v>
                </c:pt>
                <c:pt idx="3">
                  <c:v>Real </c:v>
                </c:pt>
                <c:pt idx="4">
                  <c:v>Community </c:v>
                </c:pt>
                <c:pt idx="5">
                  <c:v>Trust </c:v>
                </c:pt>
                <c:pt idx="6">
                  <c:v>Fair </c:v>
                </c:pt>
                <c:pt idx="7">
                  <c:v>Relevant </c:v>
                </c:pt>
                <c:pt idx="8">
                  <c:v>Connected </c:v>
                </c:pt>
                <c:pt idx="9">
                  <c:v>Likeable </c:v>
                </c:pt>
              </c:strCache>
            </c:strRef>
          </c:cat>
          <c:val>
            <c:numRef>
              <c:f>'Sheet1'!$E$2:$E$21</c:f>
              <c:numCache>
                <c:formatCode>General</c:formatCode>
                <c:ptCount val="10"/>
                <c:pt idx="0">
                  <c:v>3</c:v>
                </c:pt>
                <c:pt idx="1">
                  <c:v>45</c:v>
                </c:pt>
                <c:pt idx="2">
                  <c:v>39</c:v>
                </c:pt>
                <c:pt idx="3">
                  <c:v>40</c:v>
                </c:pt>
                <c:pt idx="4">
                  <c:v>17</c:v>
                </c:pt>
                <c:pt idx="5">
                  <c:v>41</c:v>
                </c:pt>
                <c:pt idx="6">
                  <c:v>37</c:v>
                </c:pt>
                <c:pt idx="7">
                  <c:v>49</c:v>
                </c:pt>
                <c:pt idx="8">
                  <c:v>40</c:v>
                </c:pt>
                <c:pt idx="9">
                  <c:v>48</c:v>
                </c:pt>
              </c:numCache>
            </c:numRef>
          </c:val>
        </c:ser>
        <c:gapWidth val="50"/>
        <c:axId val="523333632"/>
        <c:axId val="523335168"/>
      </c:barChart>
      <c:catAx>
        <c:axId val="523333632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523335168"/>
        <c:crosses val="autoZero"/>
        <c:auto val="1"/>
        <c:lblAlgn val="ctr"/>
        <c:lblOffset val="100"/>
      </c:catAx>
      <c:valAx>
        <c:axId val="523335168"/>
        <c:scaling>
          <c:orientation val="minMax"/>
          <c:max val="100"/>
        </c:scaling>
        <c:delete val="1"/>
        <c:axPos val="t"/>
        <c:numFmt formatCode="General" sourceLinked="1"/>
        <c:tickLblPos val="none"/>
        <c:crossAx val="523333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552657839605137"/>
          <c:y val="0.22239028655570842"/>
          <c:w val="0.13957984767861586"/>
          <c:h val="0.18740101229062434"/>
        </c:manualLayout>
      </c:layout>
      <c:spPr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000" b="1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E"/>
  <c:chart>
    <c:autoTitleDeleted val="1"/>
    <c:plotArea>
      <c:layout>
        <c:manualLayout>
          <c:layoutTarget val="inner"/>
          <c:xMode val="edge"/>
          <c:yMode val="edge"/>
          <c:x val="0.34791843565000802"/>
          <c:y val="7.0534314016788904E-2"/>
          <c:w val="0.48101019455549732"/>
          <c:h val="0.90638507866051177"/>
        </c:manualLayout>
      </c:layout>
      <c:barChart>
        <c:barDir val="bar"/>
        <c:grouping val="clustered"/>
        <c:ser>
          <c:idx val="1"/>
          <c:order val="0"/>
          <c:tx>
            <c:strRef>
              <c:f>'Sheet1'!$B$1</c:f>
              <c:strCache>
                <c:ptCount val="1"/>
                <c:pt idx="0">
                  <c:v>RTÉ Player</c:v>
                </c:pt>
              </c:strCache>
            </c:strRef>
          </c:tx>
          <c:spPr>
            <a:solidFill>
              <a:srgbClr val="008FC5"/>
            </a:solidFill>
            <a:ln>
              <a:noFill/>
            </a:ln>
          </c:spPr>
          <c:dLbls>
            <c:showVal val="1"/>
          </c:dLbls>
          <c:cat>
            <c:strRef>
              <c:f>'Sheet1'!$A$2:$A$21</c:f>
              <c:strCache>
                <c:ptCount val="10"/>
                <c:pt idx="0">
                  <c:v>Consistent </c:v>
                </c:pt>
                <c:pt idx="1">
                  <c:v>Open </c:v>
                </c:pt>
                <c:pt idx="2">
                  <c:v>Smart </c:v>
                </c:pt>
                <c:pt idx="3">
                  <c:v>Modern </c:v>
                </c:pt>
                <c:pt idx="4">
                  <c:v>Original </c:v>
                </c:pt>
                <c:pt idx="5">
                  <c:v>Fresh </c:v>
                </c:pt>
                <c:pt idx="6">
                  <c:v>Vibrant </c:v>
                </c:pt>
                <c:pt idx="7">
                  <c:v>Dynamic </c:v>
                </c:pt>
                <c:pt idx="8">
                  <c:v>Innovative </c:v>
                </c:pt>
                <c:pt idx="9">
                  <c:v>Fun 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10"/>
                <c:pt idx="0">
                  <c:v>65</c:v>
                </c:pt>
                <c:pt idx="1">
                  <c:v>61</c:v>
                </c:pt>
                <c:pt idx="2">
                  <c:v>53</c:v>
                </c:pt>
                <c:pt idx="3">
                  <c:v>51</c:v>
                </c:pt>
                <c:pt idx="4">
                  <c:v>46</c:v>
                </c:pt>
                <c:pt idx="5">
                  <c:v>45</c:v>
                </c:pt>
                <c:pt idx="6">
                  <c:v>42</c:v>
                </c:pt>
                <c:pt idx="7">
                  <c:v>41</c:v>
                </c:pt>
                <c:pt idx="8">
                  <c:v>41</c:v>
                </c:pt>
                <c:pt idx="9">
                  <c:v>36</c:v>
                </c:pt>
              </c:numCache>
            </c:numRef>
          </c:val>
        </c:ser>
        <c:ser>
          <c:idx val="0"/>
          <c:order val="1"/>
          <c:tx>
            <c:strRef>
              <c:f>'Sheet1'!$C$1</c:f>
              <c:strCache>
                <c:ptCount val="1"/>
                <c:pt idx="0">
                  <c:v>TV3 Player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showVal val="1"/>
          </c:dLbls>
          <c:cat>
            <c:strRef>
              <c:f>'Sheet1'!$A$2:$A$21</c:f>
              <c:strCache>
                <c:ptCount val="10"/>
                <c:pt idx="0">
                  <c:v>Consistent </c:v>
                </c:pt>
                <c:pt idx="1">
                  <c:v>Open </c:v>
                </c:pt>
                <c:pt idx="2">
                  <c:v>Smart </c:v>
                </c:pt>
                <c:pt idx="3">
                  <c:v>Modern </c:v>
                </c:pt>
                <c:pt idx="4">
                  <c:v>Original </c:v>
                </c:pt>
                <c:pt idx="5">
                  <c:v>Fresh </c:v>
                </c:pt>
                <c:pt idx="6">
                  <c:v>Vibrant </c:v>
                </c:pt>
                <c:pt idx="7">
                  <c:v>Dynamic </c:v>
                </c:pt>
                <c:pt idx="8">
                  <c:v>Innovative </c:v>
                </c:pt>
                <c:pt idx="9">
                  <c:v>Fun 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10"/>
                <c:pt idx="0">
                  <c:v>33</c:v>
                </c:pt>
                <c:pt idx="1">
                  <c:v>39</c:v>
                </c:pt>
                <c:pt idx="2">
                  <c:v>30</c:v>
                </c:pt>
                <c:pt idx="3">
                  <c:v>33</c:v>
                </c:pt>
                <c:pt idx="4">
                  <c:v>22</c:v>
                </c:pt>
                <c:pt idx="5">
                  <c:v>26</c:v>
                </c:pt>
                <c:pt idx="6">
                  <c:v>24</c:v>
                </c:pt>
                <c:pt idx="7">
                  <c:v>23</c:v>
                </c:pt>
                <c:pt idx="8">
                  <c:v>23</c:v>
                </c:pt>
                <c:pt idx="9">
                  <c:v>22</c:v>
                </c:pt>
              </c:numCache>
            </c:numRef>
          </c:val>
        </c:ser>
        <c:ser>
          <c:idx val="2"/>
          <c:order val="2"/>
          <c:tx>
            <c:strRef>
              <c:f>'Sheet1'!$D$1</c:f>
              <c:strCache>
                <c:ptCount val="1"/>
                <c:pt idx="0">
                  <c:v>You Tube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dLbls>
            <c:showVal val="1"/>
          </c:dLbls>
          <c:cat>
            <c:strRef>
              <c:f>'Sheet1'!$A$2:$A$21</c:f>
              <c:strCache>
                <c:ptCount val="10"/>
                <c:pt idx="0">
                  <c:v>Consistent </c:v>
                </c:pt>
                <c:pt idx="1">
                  <c:v>Open </c:v>
                </c:pt>
                <c:pt idx="2">
                  <c:v>Smart </c:v>
                </c:pt>
                <c:pt idx="3">
                  <c:v>Modern </c:v>
                </c:pt>
                <c:pt idx="4">
                  <c:v>Original </c:v>
                </c:pt>
                <c:pt idx="5">
                  <c:v>Fresh </c:v>
                </c:pt>
                <c:pt idx="6">
                  <c:v>Vibrant </c:v>
                </c:pt>
                <c:pt idx="7">
                  <c:v>Dynamic </c:v>
                </c:pt>
                <c:pt idx="8">
                  <c:v>Innovative </c:v>
                </c:pt>
                <c:pt idx="9">
                  <c:v>Fun 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10"/>
                <c:pt idx="0">
                  <c:v>59</c:v>
                </c:pt>
                <c:pt idx="1">
                  <c:v>66</c:v>
                </c:pt>
                <c:pt idx="2">
                  <c:v>59</c:v>
                </c:pt>
                <c:pt idx="3">
                  <c:v>65</c:v>
                </c:pt>
                <c:pt idx="4">
                  <c:v>53</c:v>
                </c:pt>
                <c:pt idx="5">
                  <c:v>54</c:v>
                </c:pt>
                <c:pt idx="6">
                  <c:v>65</c:v>
                </c:pt>
                <c:pt idx="7">
                  <c:v>59</c:v>
                </c:pt>
                <c:pt idx="8">
                  <c:v>59</c:v>
                </c:pt>
                <c:pt idx="9">
                  <c:v>76</c:v>
                </c:pt>
              </c:numCache>
            </c:numRef>
          </c:val>
        </c:ser>
        <c:ser>
          <c:idx val="3"/>
          <c:order val="3"/>
          <c:tx>
            <c:strRef>
              <c:f>'Sheet1'!$E$1</c:f>
              <c:strCache>
                <c:ptCount val="1"/>
                <c:pt idx="0">
                  <c:v>Netflix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'Sheet1'!$A$2:$A$21</c:f>
              <c:strCache>
                <c:ptCount val="10"/>
                <c:pt idx="0">
                  <c:v>Consistent </c:v>
                </c:pt>
                <c:pt idx="1">
                  <c:v>Open </c:v>
                </c:pt>
                <c:pt idx="2">
                  <c:v>Smart </c:v>
                </c:pt>
                <c:pt idx="3">
                  <c:v>Modern </c:v>
                </c:pt>
                <c:pt idx="4">
                  <c:v>Original </c:v>
                </c:pt>
                <c:pt idx="5">
                  <c:v>Fresh </c:v>
                </c:pt>
                <c:pt idx="6">
                  <c:v>Vibrant </c:v>
                </c:pt>
                <c:pt idx="7">
                  <c:v>Dynamic </c:v>
                </c:pt>
                <c:pt idx="8">
                  <c:v>Innovative </c:v>
                </c:pt>
                <c:pt idx="9">
                  <c:v>Fun </c:v>
                </c:pt>
              </c:strCache>
            </c:strRef>
          </c:cat>
          <c:val>
            <c:numRef>
              <c:f>'Sheet1'!$E$2:$E$21</c:f>
              <c:numCache>
                <c:formatCode>General</c:formatCode>
                <c:ptCount val="10"/>
                <c:pt idx="0">
                  <c:v>46</c:v>
                </c:pt>
                <c:pt idx="1">
                  <c:v>37</c:v>
                </c:pt>
                <c:pt idx="2">
                  <c:v>55</c:v>
                </c:pt>
                <c:pt idx="3">
                  <c:v>61</c:v>
                </c:pt>
                <c:pt idx="4">
                  <c:v>51</c:v>
                </c:pt>
                <c:pt idx="5">
                  <c:v>56</c:v>
                </c:pt>
                <c:pt idx="6">
                  <c:v>49</c:v>
                </c:pt>
                <c:pt idx="7">
                  <c:v>54</c:v>
                </c:pt>
                <c:pt idx="8">
                  <c:v>58</c:v>
                </c:pt>
                <c:pt idx="9">
                  <c:v>49</c:v>
                </c:pt>
              </c:numCache>
            </c:numRef>
          </c:val>
        </c:ser>
        <c:gapWidth val="50"/>
        <c:axId val="445970688"/>
        <c:axId val="506646912"/>
      </c:barChart>
      <c:catAx>
        <c:axId val="445970688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506646912"/>
        <c:crosses val="autoZero"/>
        <c:auto val="1"/>
        <c:lblAlgn val="ctr"/>
        <c:lblOffset val="100"/>
      </c:catAx>
      <c:valAx>
        <c:axId val="506646912"/>
        <c:scaling>
          <c:orientation val="minMax"/>
          <c:max val="100"/>
        </c:scaling>
        <c:delete val="1"/>
        <c:axPos val="t"/>
        <c:numFmt formatCode="General" sourceLinked="1"/>
        <c:tickLblPos val="none"/>
        <c:crossAx val="445970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552657839605137"/>
          <c:y val="0.22239028655570844"/>
          <c:w val="0.13957984767861584"/>
          <c:h val="0.18740101229062436"/>
        </c:manualLayout>
      </c:layout>
      <c:spPr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 sz="1000" b="1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CE1D7-F746-3E4F-91EE-09640DBE06A5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F1EC6-D73B-DA4A-8DDD-22E2DC917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6440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7B51F-1F3C-4B4A-B16A-0AEFD5088B38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A6BAC-B18A-5C41-A4DE-02017FD2D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09458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46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4687" algn="l" defTabSz="4946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9381" algn="l" defTabSz="4946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4056" algn="l" defTabSz="4946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78746" algn="l" defTabSz="4946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73421" algn="l" defTabSz="4946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8112" algn="l" defTabSz="4946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62798" algn="l" defTabSz="4946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57485" algn="l" defTabSz="4946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9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0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2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3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3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3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3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4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4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4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4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5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5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5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6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6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6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7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7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7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7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7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7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8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8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8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0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0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0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0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1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1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1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1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1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1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2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2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2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2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2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2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3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3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3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4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4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4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4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5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5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6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6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7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7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8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8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schemeClr val="tx1"/>
                </a:solidFill>
              </a:rPr>
              <a:t>Confidential</a:t>
            </a:r>
            <a:endParaRPr lang="en-IE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80591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 YO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pic>
        <p:nvPicPr>
          <p:cNvPr id="5" name="Picture 4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16433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05" tIns="49444" rIns="98905" bIns="49444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05" tIns="49444" rIns="98905" bIns="49444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6924145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05" tIns="49444" rIns="98905" bIns="49444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05" tIns="49444" rIns="98905" bIns="49444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4286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0295" indent="-307799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7265" y="7093831"/>
            <a:ext cx="493686" cy="306791"/>
          </a:xfrm>
          <a:prstGeom prst="rect">
            <a:avLst/>
          </a:prstGeom>
          <a:noFill/>
        </p:spPr>
        <p:txBody>
          <a:bodyPr wrap="none" lIns="90468" tIns="45232" rIns="90468" bIns="45232" rtlCol="0">
            <a:spAutoFit/>
          </a:bodyPr>
          <a:lstStyle/>
          <a:p>
            <a:pPr algn="r" defTabSz="492490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2490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1" y="6939880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0901021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820" y="1800228"/>
            <a:ext cx="4471719" cy="4670214"/>
          </a:xfrm>
          <a:prstGeom prst="rect">
            <a:avLst/>
          </a:prstGeom>
        </p:spPr>
        <p:txBody>
          <a:bodyPr lIns="98503" tIns="49243" rIns="98503" bIns="49243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8503" tIns="49243" rIns="98503" bIns="49243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08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503" tIns="49243" rIns="98503" bIns="49243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30"/>
            <a:ext cx="4799806" cy="807055"/>
          </a:xfrm>
          <a:prstGeom prst="rect">
            <a:avLst/>
          </a:prstGeom>
        </p:spPr>
        <p:txBody>
          <a:bodyPr lIns="98503" tIns="49243" rIns="98503" bIns="49243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 defTabSz="492490"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38154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503" tIns="49243" rIns="98503" bIns="49243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503" tIns="49243" rIns="98503" bIns="4924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1256171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503" tIns="49243" rIns="98503" bIns="49243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503" tIns="49243" rIns="98503" bIns="4924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5642733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503" tIns="49243" rIns="98503" bIns="49243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503" tIns="49243" rIns="98503" bIns="4924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5682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80"/>
            <a:ext cx="9085342" cy="1621111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9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5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1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7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0883-56D3-0840-A8A8-9172D7CC92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DBC7-9253-FD49-B7C1-DB9C0A69E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929063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" y="6719132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2533870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89307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8458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6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7228310"/>
      </p:ext>
    </p:extLst>
  </p:cSld>
  <p:clrMapOvr>
    <a:masterClrMapping/>
  </p:clrMapOvr>
  <p:transition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6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1412840"/>
      </p:ext>
    </p:extLst>
  </p:cSld>
  <p:clrMapOvr>
    <a:masterClrMapping/>
  </p:clrMapOvr>
  <p:transition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6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9598405"/>
      </p:ext>
    </p:extLst>
  </p:cSld>
  <p:clrMapOvr>
    <a:masterClrMapping/>
  </p:clrMapOvr>
  <p:transition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29955345"/>
      </p:ext>
    </p:extLst>
  </p:cSld>
  <p:clrMapOvr>
    <a:masterClrMapping/>
  </p:clrMapOvr>
  <p:transition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61160343"/>
      </p:ext>
    </p:extLst>
  </p:cSld>
  <p:clrMapOvr>
    <a:masterClrMapping/>
  </p:clrMapOvr>
  <p:transition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6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874779"/>
      </p:ext>
    </p:extLst>
  </p:cSld>
  <p:clrMapOvr>
    <a:masterClrMapping/>
  </p:clrMapOvr>
  <p:transition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1285" indent="-308179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984186" y="7139253"/>
            <a:ext cx="493912" cy="306906"/>
          </a:xfrm>
          <a:prstGeom prst="rect">
            <a:avLst/>
          </a:prstGeom>
          <a:noFill/>
        </p:spPr>
        <p:txBody>
          <a:bodyPr wrap="none" lIns="90580" tIns="45289" rIns="90580" bIns="45289" rtlCol="0">
            <a:spAutoFit/>
          </a:bodyPr>
          <a:lstStyle/>
          <a:p>
            <a:pPr algn="r" defTabSz="493100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3100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29" y="7161083"/>
            <a:ext cx="689293" cy="373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284159"/>
      </p:ext>
    </p:extLst>
  </p:cSld>
  <p:clrMapOvr>
    <a:masterClrMapping/>
  </p:clrMapOvr>
  <p:transition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625" tIns="49304" rIns="98625" bIns="49304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53357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808" y="1800228"/>
            <a:ext cx="4471719" cy="4670214"/>
          </a:xfrm>
          <a:prstGeom prst="rect">
            <a:avLst/>
          </a:prstGeom>
        </p:spPr>
        <p:txBody>
          <a:bodyPr lIns="98625" tIns="49304" rIns="98625" bIns="49304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8625" tIns="49304" rIns="98625" bIns="49304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625" tIns="49304" rIns="98625" bIns="49304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30"/>
            <a:ext cx="4799806" cy="807055"/>
          </a:xfrm>
          <a:prstGeom prst="rect">
            <a:avLst/>
          </a:prstGeom>
        </p:spPr>
        <p:txBody>
          <a:bodyPr lIns="98625" tIns="49304" rIns="98625" bIns="49304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 defTabSz="493100"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  <p:pic>
        <p:nvPicPr>
          <p:cNvPr id="10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29" y="7161083"/>
            <a:ext cx="689293" cy="373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00935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625" tIns="49304" rIns="98625" bIns="49304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625" tIns="49304" rIns="98625" bIns="49304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548522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schemeClr val="tx1"/>
                </a:solidFill>
              </a:rPr>
              <a:t>Confidential</a:t>
            </a:r>
            <a:endParaRPr lang="en-IE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07190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625" tIns="49304" rIns="98625" bIns="49304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625" tIns="49304" rIns="98625" bIns="49304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62254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973" y="1558087"/>
            <a:ext cx="4856278" cy="544980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558087"/>
            <a:ext cx="4856279" cy="544980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2D117-318B-4BF9-AD17-6BA9F1BCEE3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214947"/>
      </p:ext>
    </p:extLst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922184" y="7029939"/>
            <a:ext cx="493912" cy="306906"/>
          </a:xfrm>
          <a:prstGeom prst="rect">
            <a:avLst/>
          </a:prstGeom>
          <a:noFill/>
        </p:spPr>
        <p:txBody>
          <a:bodyPr wrap="none" lIns="90580" tIns="45289" rIns="90580" bIns="45289" rtlCol="0">
            <a:spAutoFit/>
          </a:bodyPr>
          <a:lstStyle/>
          <a:p>
            <a:pPr algn="r" defTabSz="493100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3100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29" y="7161083"/>
            <a:ext cx="689293" cy="373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7716854"/>
      </p:ext>
    </p:extLst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69" y="605728"/>
            <a:ext cx="9679156" cy="9033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99057" y="1558087"/>
            <a:ext cx="9890701" cy="5449804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660338" y="7034478"/>
            <a:ext cx="493912" cy="306906"/>
          </a:xfrm>
          <a:prstGeom prst="rect">
            <a:avLst/>
          </a:prstGeom>
          <a:noFill/>
        </p:spPr>
        <p:txBody>
          <a:bodyPr wrap="none" lIns="90580" tIns="45289" rIns="90580" bIns="45289" rtlCol="0">
            <a:spAutoFit/>
          </a:bodyPr>
          <a:lstStyle/>
          <a:p>
            <a:pPr algn="r" defTabSz="493100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3100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29" y="7161083"/>
            <a:ext cx="689293" cy="373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8525735"/>
      </p:ext>
    </p:extLst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" y="6719136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9030494"/>
      </p:ext>
    </p:extLst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15346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23690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80074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100391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73100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08952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39403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03504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00976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15091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2574" indent="-308677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730" y="7093816"/>
            <a:ext cx="494207" cy="307054"/>
          </a:xfrm>
          <a:prstGeom prst="rect">
            <a:avLst/>
          </a:prstGeom>
          <a:noFill/>
        </p:spPr>
        <p:txBody>
          <a:bodyPr wrap="none" lIns="90726" tIns="45362" rIns="90726" bIns="45362" rtlCol="0">
            <a:spAutoFit/>
          </a:bodyPr>
          <a:lstStyle/>
          <a:p>
            <a:pPr algn="r" defTabSz="493894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3894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prstClr val="black"/>
                </a:solidFill>
              </a:rPr>
              <a:t>Confidential</a:t>
            </a:r>
            <a:endParaRPr lang="en-IE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2284529"/>
      </p:ext>
    </p:extLst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793" y="1800228"/>
            <a:ext cx="4471719" cy="4670214"/>
          </a:xfrm>
          <a:prstGeom prst="rect">
            <a:avLst/>
          </a:prstGeom>
        </p:spPr>
        <p:txBody>
          <a:bodyPr lIns="98783" tIns="49383" rIns="98783" bIns="49383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8783" tIns="49383" rIns="98783" bIns="49383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81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783" tIns="49383" rIns="98783" bIns="49383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30"/>
            <a:ext cx="4799806" cy="807055"/>
          </a:xfrm>
          <a:prstGeom prst="rect">
            <a:avLst/>
          </a:prstGeom>
        </p:spPr>
        <p:txBody>
          <a:bodyPr lIns="98783" tIns="49383" rIns="98783" bIns="49383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 defTabSz="493894"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1718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783" tIns="49383" rIns="98783" bIns="49383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783" tIns="49383" rIns="98783" bIns="4938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1634737"/>
      </p:ext>
    </p:extLst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783" tIns="49383" rIns="98783" bIns="49383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783" tIns="49383" rIns="98783" bIns="4938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0507252"/>
      </p:ext>
    </p:extLst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783" tIns="49383" rIns="98783" bIns="49383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783" tIns="49383" rIns="98783" bIns="4938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45982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54"/>
            <a:ext cx="9085342" cy="1621111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7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4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2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0883-56D3-0840-A8A8-9172D7CC92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DBC7-9253-FD49-B7C1-DB9C0A69E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98349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778" y="1800228"/>
            <a:ext cx="4471719" cy="4670214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8941" tIns="49462" rIns="98941" bIns="49462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6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30"/>
            <a:ext cx="4799806" cy="80705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8536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" y="6719106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6000297"/>
      </p:ext>
    </p:extLst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052168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87593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467" indent="-309023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524" y="7093812"/>
            <a:ext cx="494409" cy="307155"/>
          </a:xfrm>
          <a:prstGeom prst="rect">
            <a:avLst/>
          </a:prstGeom>
          <a:noFill/>
        </p:spPr>
        <p:txBody>
          <a:bodyPr wrap="none" lIns="90826" tIns="45412" rIns="90826" bIns="45412" rtlCol="0">
            <a:spAutoFit/>
          </a:bodyPr>
          <a:lstStyle/>
          <a:p>
            <a:pPr algn="r" defTabSz="494443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4443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prstClr val="black"/>
                </a:solidFill>
              </a:rPr>
              <a:t>Confidential</a:t>
            </a:r>
            <a:endParaRPr lang="en-IE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0123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8614368"/>
      </p:ext>
    </p:extLst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&amp;A_Slide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05" tIns="49444" rIns="98905" bIns="49444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pPr defTabSz="494504"/>
            <a:fld id="{FDF4FFE2-6B85-2B4D-801E-538673A10BBF}" type="slidenum">
              <a:rPr lang="en-US" smtClean="0">
                <a:solidFill>
                  <a:prstClr val="white"/>
                </a:solidFill>
              </a:rPr>
              <a:pPr defTabSz="494504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05" tIns="49444" rIns="98905" bIns="49444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9195414"/>
      </p:ext>
    </p:extLst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964" indent="-309214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08" y="7093810"/>
            <a:ext cx="494524" cy="307213"/>
          </a:xfrm>
          <a:prstGeom prst="rect">
            <a:avLst/>
          </a:prstGeom>
          <a:noFill/>
        </p:spPr>
        <p:txBody>
          <a:bodyPr wrap="none" lIns="90883" tIns="45441" rIns="90883" bIns="45441" rtlCol="0">
            <a:spAutoFit/>
          </a:bodyPr>
          <a:lstStyle/>
          <a:p>
            <a:pPr algn="r" defTabSz="494749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4749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prstClr val="black"/>
                </a:solidFill>
              </a:rPr>
              <a:t>Confidential</a:t>
            </a:r>
            <a:endParaRPr lang="en-IE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1892382"/>
      </p:ext>
    </p:extLst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53" tIns="49469" rIns="98953" bIns="49469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53" tIns="49469" rIns="98953" bIns="49469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52029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88" y="420164"/>
            <a:ext cx="9797918" cy="11764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2062" y="1796177"/>
            <a:ext cx="9797918" cy="420158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J.0000</a:t>
            </a:r>
          </a:p>
        </p:txBody>
      </p:sp>
    </p:spTree>
    <p:extLst>
      <p:ext uri="{BB962C8B-B14F-4D97-AF65-F5344CB8AC3E}">
        <p14:creationId xmlns="" xmlns:p14="http://schemas.microsoft.com/office/powerpoint/2010/main" val="3248321781"/>
      </p:ext>
    </p:extLst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095657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2840701"/>
      </p:ext>
    </p:extLst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53" tIns="49469" rIns="98953" bIns="49469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53" tIns="49469" rIns="98953" bIns="49469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56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prstClr val="black"/>
                </a:solidFill>
              </a:rPr>
              <a:t>Confidential</a:t>
            </a:r>
            <a:endParaRPr lang="en-IE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504677"/>
      </p:ext>
    </p:extLst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778" y="1800228"/>
            <a:ext cx="4471719" cy="4670214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8941" tIns="49462" rIns="98941" bIns="49462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6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30"/>
            <a:ext cx="4799806" cy="80705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4662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1639815"/>
      </p:ext>
    </p:extLst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9780667"/>
      </p:ext>
    </p:extLst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32267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40"/>
            <a:ext cx="9085342" cy="1621111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1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6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0883-56D3-0840-A8A8-9172D7CC92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DBC7-9253-FD49-B7C1-DB9C0A69E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7318410"/>
      </p:ext>
    </p:extLst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" y="6719092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4210208"/>
      </p:ext>
    </p:extLst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07089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964" indent="-309214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pic>
        <p:nvPicPr>
          <p:cNvPr id="7" name="Picture 6" descr="B&amp;A_logo grey with ampersand colour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47" y="6949777"/>
            <a:ext cx="877486" cy="47518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106408" y="7093810"/>
            <a:ext cx="494524" cy="307213"/>
          </a:xfrm>
          <a:prstGeom prst="rect">
            <a:avLst/>
          </a:prstGeom>
          <a:noFill/>
        </p:spPr>
        <p:txBody>
          <a:bodyPr wrap="none" lIns="90883" tIns="45441" rIns="90883" bIns="45441" rtlCol="0">
            <a:spAutoFit/>
          </a:bodyPr>
          <a:lstStyle/>
          <a:p>
            <a:pPr algn="r" defTabSz="494749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4749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0152237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0516668"/>
      </p:ext>
    </p:extLst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53" tIns="49469" rIns="98953" bIns="49469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53" tIns="49469" rIns="98953" bIns="49469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1141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88" y="420164"/>
            <a:ext cx="9797918" cy="11764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2062" y="1796177"/>
            <a:ext cx="9797918" cy="420158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J.0000</a:t>
            </a:r>
          </a:p>
        </p:txBody>
      </p:sp>
    </p:spTree>
    <p:extLst>
      <p:ext uri="{BB962C8B-B14F-4D97-AF65-F5344CB8AC3E}">
        <p14:creationId xmlns="" xmlns:p14="http://schemas.microsoft.com/office/powerpoint/2010/main" val="3122833021"/>
      </p:ext>
    </p:extLst>
  </p:cSld>
  <p:clrMapOvr>
    <a:masterClrMapping/>
  </p:clrMapOvr>
  <p:transition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977744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53" tIns="49469" rIns="98953" bIns="49469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53" tIns="49469" rIns="98953" bIns="49469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97749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prstClr val="black"/>
                </a:solidFill>
              </a:rPr>
              <a:t>Confidential</a:t>
            </a:r>
            <a:endParaRPr lang="en-IE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244670"/>
      </p:ext>
    </p:extLst>
  </p:cSld>
  <p:clrMapOvr>
    <a:masterClrMapping/>
  </p:clrMapOvr>
  <p:transition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70423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778" y="1800228"/>
            <a:ext cx="4471719" cy="4670214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8941" tIns="49462" rIns="98941" bIns="49462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6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30"/>
            <a:ext cx="4799806" cy="80705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4648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7871116"/>
      </p:ext>
    </p:extLst>
  </p:cSld>
  <p:clrMapOvr>
    <a:masterClrMapping/>
  </p:clrMapOvr>
  <p:transition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709394"/>
      </p:ext>
    </p:extLst>
  </p:cSld>
  <p:clrMapOvr>
    <a:masterClrMapping/>
  </p:clrMapOvr>
  <p:transition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96312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70537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40"/>
            <a:ext cx="9085342" cy="1621111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1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6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0883-56D3-0840-A8A8-9172D7CC92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DBC7-9253-FD49-B7C1-DB9C0A69E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294043"/>
      </p:ext>
    </p:extLst>
  </p:cSld>
  <p:clrMapOvr>
    <a:masterClrMapping/>
  </p:clrMapOvr>
  <p:transition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" y="6719092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9120762"/>
      </p:ext>
    </p:extLst>
  </p:cSld>
  <p:clrMapOvr>
    <a:masterClrMapping/>
  </p:clrMapOvr>
  <p:transition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35685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prstClr val="black"/>
                </a:solidFill>
              </a:rPr>
              <a:t>Confidential</a:t>
            </a:r>
            <a:endParaRPr lang="en-IE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673890"/>
      </p:ext>
    </p:extLst>
  </p:cSld>
  <p:clrMapOvr>
    <a:masterClrMapping/>
  </p:clrMapOvr>
  <p:transition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68626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778" y="1800228"/>
            <a:ext cx="4471719" cy="4670214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8941" tIns="49462" rIns="98941" bIns="49462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6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30"/>
            <a:ext cx="4799806" cy="80705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0878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8328731"/>
      </p:ext>
    </p:extLst>
  </p:cSld>
  <p:clrMapOvr>
    <a:masterClrMapping/>
  </p:clrMapOvr>
  <p:transition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9296224"/>
      </p:ext>
    </p:extLst>
  </p:cSld>
  <p:clrMapOvr>
    <a:masterClrMapping/>
  </p:clrMapOvr>
  <p:transition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3989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40"/>
            <a:ext cx="9085342" cy="1621111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1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6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0883-56D3-0840-A8A8-9172D7CC92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DBC7-9253-FD49-B7C1-DB9C0A69E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71429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40"/>
            <a:ext cx="9085342" cy="1621111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1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6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0883-56D3-0840-A8A8-9172D7CC92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DBC7-9253-FD49-B7C1-DB9C0A69E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5604275"/>
      </p:ext>
    </p:extLst>
  </p:cSld>
  <p:clrMapOvr>
    <a:masterClrMapping/>
  </p:clrMapOvr>
  <p:transition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" y="6719092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5230625"/>
      </p:ext>
    </p:extLst>
  </p:cSld>
  <p:clrMapOvr>
    <a:masterClrMapping/>
  </p:clrMapOvr>
  <p:transition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8852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9702474" y="7034164"/>
            <a:ext cx="451747" cy="2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33" tIns="45566" rIns="91133" bIns="45566">
            <a:spAutoFit/>
          </a:bodyPr>
          <a:lstStyle>
            <a:lvl1pPr defTabSz="434975" eaLnBrk="0" hangingPunct="0">
              <a:defRPr sz="1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434975" eaLnBrk="0" hangingPunct="0">
              <a:defRPr sz="12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434975" eaLnBrk="0" hangingPunct="0">
              <a:defRPr sz="12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434975" eaLnBrk="0" hangingPunct="0">
              <a:defRPr sz="12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434975" eaLnBrk="0" hangingPunct="0">
              <a:defRPr sz="12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06ED1C2-217D-4B8B-A3BB-70728E017430}" type="slidenum">
              <a:rPr lang="en-GB" altLang="en-US" b="0" smtClean="0">
                <a:solidFill>
                  <a:srgbClr val="7F7F7F"/>
                </a:solidFill>
                <a:latin typeface="Verdan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b="0" smtClean="0">
              <a:solidFill>
                <a:srgbClr val="7F7F7F"/>
              </a:solidFill>
              <a:latin typeface="Verdana" pitchFamily="34" charset="0"/>
            </a:endParaRPr>
          </a:p>
        </p:txBody>
      </p:sp>
      <p:pic>
        <p:nvPicPr>
          <p:cNvPr id="5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5" y="6864343"/>
            <a:ext cx="916699" cy="4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199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6153" indent="-310057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1502696378"/>
      </p:ext>
    </p:extLst>
  </p:cSld>
  <p:clrMapOvr>
    <a:masterClrMapping/>
  </p:clrMapOvr>
  <p:transition>
    <p:wipe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&amp;A_Logo_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84" y="6587736"/>
            <a:ext cx="781235" cy="42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543711" y="656498"/>
            <a:ext cx="4800608" cy="807054"/>
          </a:xfrm>
          <a:prstGeom prst="rect">
            <a:avLst/>
          </a:prstGeom>
        </p:spPr>
        <p:txBody>
          <a:bodyPr lIns="99221" tIns="49605" rIns="99221" bIns="49605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 defTabSz="496094"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3751" y="1800228"/>
            <a:ext cx="4471719" cy="4670214"/>
          </a:xfrm>
          <a:prstGeom prst="rect">
            <a:avLst/>
          </a:prstGeom>
        </p:spPr>
        <p:txBody>
          <a:bodyPr lIns="99221" tIns="49605" rIns="99221" bIns="49605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9221" tIns="49605" rIns="99221" bIns="49605"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858777" y="6677021"/>
            <a:ext cx="2302881" cy="402652"/>
          </a:xfrm>
        </p:spPr>
        <p:txBody>
          <a:bodyPr lIns="99221" tIns="49605" rIns="99221" bIns="49605"/>
          <a:lstStyle>
            <a:lvl1pPr algn="r" defTabSz="1039652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pPr>
              <a:defRPr/>
            </a:pPr>
            <a:fld id="{FE305C9C-5BA1-423C-8FE9-6F1E9847C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1133846"/>
      </p:ext>
    </p:extLst>
  </p:cSld>
  <p:clrMapOvr>
    <a:masterClrMapping/>
  </p:clrMapOvr>
  <p:transition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&amp;A_Slides-0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B&amp;A_BLACK Logo_for P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7" y="1712173"/>
            <a:ext cx="1690513" cy="85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9221" tIns="49605" rIns="99221" bIns="49605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8777" y="6677021"/>
            <a:ext cx="2302881" cy="402652"/>
          </a:xfrm>
        </p:spPr>
        <p:txBody>
          <a:bodyPr lIns="99221" tIns="49605" rIns="99221" bIns="49605"/>
          <a:lstStyle>
            <a:lvl1pPr algn="r" defTabSz="1039652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prstClr val="white"/>
                </a:solidFill>
                <a:latin typeface="Vectora LH Black"/>
                <a:cs typeface="Vectora LH Black"/>
              </a:defRPr>
            </a:lvl1pPr>
          </a:lstStyle>
          <a:p>
            <a:pPr>
              <a:defRPr/>
            </a:pPr>
            <a:fld id="{946F7031-AA81-41A3-AABA-DD8EBD2377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4284503"/>
      </p:ext>
    </p:extLst>
  </p:cSld>
  <p:clrMapOvr>
    <a:masterClrMapping/>
  </p:clrMapOvr>
  <p:transition>
    <p:wipe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&amp;A_Slides-2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63082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B&amp;A_BLACK Logo_for P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7" y="1712173"/>
            <a:ext cx="1690513" cy="85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9221" tIns="49605" rIns="99221" bIns="49605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8777" y="6677021"/>
            <a:ext cx="2302881" cy="402652"/>
          </a:xfrm>
        </p:spPr>
        <p:txBody>
          <a:bodyPr lIns="99221" tIns="49605" rIns="99221" bIns="49605"/>
          <a:lstStyle>
            <a:lvl1pPr algn="r" defTabSz="1039652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pPr>
              <a:defRPr/>
            </a:pPr>
            <a:fld id="{DE0D7711-5AC9-45B8-9EC0-03134672A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3065398"/>
      </p:ext>
    </p:extLst>
  </p:cSld>
  <p:clrMapOvr>
    <a:masterClrMapping/>
  </p:clrMapOvr>
  <p:transition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&amp;A_Slides-1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B&amp;A_Logo_outlined_for P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7" y="6251634"/>
            <a:ext cx="1690513" cy="85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9221" tIns="49605" rIns="99221" bIns="49605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8777" y="6677021"/>
            <a:ext cx="2302881" cy="402652"/>
          </a:xfrm>
        </p:spPr>
        <p:txBody>
          <a:bodyPr lIns="99221" tIns="49605" rIns="99221" bIns="49605"/>
          <a:lstStyle>
            <a:lvl1pPr algn="r" defTabSz="1039652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prstClr val="white"/>
                </a:solidFill>
                <a:latin typeface="Vectora LH Black"/>
                <a:cs typeface="Vectora LH Black"/>
              </a:defRPr>
            </a:lvl1pPr>
          </a:lstStyle>
          <a:p>
            <a:pPr>
              <a:defRPr/>
            </a:pPr>
            <a:fld id="{A7C59D75-0CBD-4023-952D-FE3B1265C9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9933585"/>
      </p:ext>
    </p:extLst>
  </p:cSld>
  <p:clrMapOvr>
    <a:masterClrMapping/>
  </p:clrMapOvr>
  <p:transition>
    <p:wipe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9701886" y="7034151"/>
            <a:ext cx="452320" cy="27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7" tIns="45709" rIns="91417" bIns="45709">
            <a:spAutoFit/>
          </a:bodyPr>
          <a:lstStyle>
            <a:lvl1pPr defTabSz="434975" eaLnBrk="0" hangingPunct="0">
              <a:defRPr sz="1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434975" eaLnBrk="0" hangingPunct="0">
              <a:defRPr sz="12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434975" eaLnBrk="0" hangingPunct="0">
              <a:defRPr sz="12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434975" eaLnBrk="0" hangingPunct="0">
              <a:defRPr sz="12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434975" eaLnBrk="0" hangingPunct="0">
              <a:defRPr sz="12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3497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06ED1C2-217D-4B8B-A3BB-70728E017430}" type="slidenum">
              <a:rPr lang="en-GB" altLang="en-US" b="0" smtClean="0">
                <a:solidFill>
                  <a:srgbClr val="7F7F7F"/>
                </a:solidFill>
                <a:latin typeface="Verdan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b="0" smtClean="0">
              <a:solidFill>
                <a:srgbClr val="7F7F7F"/>
              </a:solidFill>
              <a:latin typeface="Verdana" pitchFamily="34" charset="0"/>
            </a:endParaRPr>
          </a:p>
        </p:txBody>
      </p:sp>
      <p:pic>
        <p:nvPicPr>
          <p:cNvPr id="5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96" y="6864338"/>
            <a:ext cx="916699" cy="4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172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8650" indent="-311020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="" xmlns:p14="http://schemas.microsoft.com/office/powerpoint/2010/main" val="375271435"/>
      </p:ext>
    </p:extLst>
  </p:cSld>
  <p:clrMapOvr>
    <a:masterClrMapping/>
  </p:clrMapOvr>
  <p:transition>
    <p:wipe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&amp;A_Logo_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5" y="6587734"/>
            <a:ext cx="781235" cy="42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543711" y="656498"/>
            <a:ext cx="4800608" cy="807054"/>
          </a:xfrm>
          <a:prstGeom prst="rect">
            <a:avLst/>
          </a:prstGeom>
        </p:spPr>
        <p:txBody>
          <a:bodyPr lIns="99526" tIns="49762" rIns="99526" bIns="49762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 defTabSz="497631"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3722" y="1800227"/>
            <a:ext cx="4471719" cy="4670214"/>
          </a:xfrm>
          <a:prstGeom prst="rect">
            <a:avLst/>
          </a:prstGeom>
        </p:spPr>
        <p:txBody>
          <a:bodyPr lIns="99526" tIns="49762" rIns="99526" bIns="49762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9526" tIns="49762" rIns="99526" bIns="49762"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858748" y="6677017"/>
            <a:ext cx="2302881" cy="402652"/>
          </a:xfrm>
        </p:spPr>
        <p:txBody>
          <a:bodyPr lIns="99526" tIns="49762" rIns="99526" bIns="49762"/>
          <a:lstStyle>
            <a:lvl1pPr algn="r" defTabSz="1042873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pPr>
              <a:defRPr/>
            </a:pPr>
            <a:fld id="{FE305C9C-5BA1-423C-8FE9-6F1E9847C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9240920"/>
      </p:ext>
    </p:extLst>
  </p:cSld>
  <p:clrMapOvr>
    <a:masterClrMapping/>
  </p:clrMapOvr>
  <p:transition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&amp;A_Slides-0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B&amp;A_BLACK Logo_for P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8" y="1712146"/>
            <a:ext cx="1690513" cy="85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3719" y="3074989"/>
            <a:ext cx="3918536" cy="1260475"/>
          </a:xfrm>
          <a:prstGeom prst="rect">
            <a:avLst/>
          </a:prstGeom>
        </p:spPr>
        <p:txBody>
          <a:bodyPr lIns="99526" tIns="49762" rIns="99526" bIns="497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8748" y="6677017"/>
            <a:ext cx="2302881" cy="402652"/>
          </a:xfrm>
        </p:spPr>
        <p:txBody>
          <a:bodyPr lIns="99526" tIns="49762" rIns="99526" bIns="49762"/>
          <a:lstStyle>
            <a:lvl1pPr algn="r" defTabSz="1042873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prstClr val="white"/>
                </a:solidFill>
                <a:latin typeface="Vectora LH Black"/>
                <a:cs typeface="Vectora LH Black"/>
              </a:defRPr>
            </a:lvl1pPr>
          </a:lstStyle>
          <a:p>
            <a:pPr>
              <a:defRPr/>
            </a:pPr>
            <a:fld id="{946F7031-AA81-41A3-AABA-DD8EBD2377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8595824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467" indent="-309023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524" y="7093812"/>
            <a:ext cx="494409" cy="307155"/>
          </a:xfrm>
          <a:prstGeom prst="rect">
            <a:avLst/>
          </a:prstGeom>
          <a:noFill/>
        </p:spPr>
        <p:txBody>
          <a:bodyPr wrap="none" lIns="90826" tIns="45412" rIns="90826" bIns="45412" rtlCol="0">
            <a:spAutoFit/>
          </a:bodyPr>
          <a:lstStyle/>
          <a:p>
            <a:pPr algn="r" defTabSz="494443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4443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schemeClr val="tx1"/>
                </a:solidFill>
              </a:rPr>
              <a:t>Confidential</a:t>
            </a:r>
            <a:endParaRPr lang="en-IE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2346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&amp;A_Slides-2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63082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B&amp;A_BLACK Logo_for P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8" y="1712146"/>
            <a:ext cx="1690513" cy="85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3719" y="3074989"/>
            <a:ext cx="3918536" cy="1260475"/>
          </a:xfrm>
          <a:prstGeom prst="rect">
            <a:avLst/>
          </a:prstGeom>
        </p:spPr>
        <p:txBody>
          <a:bodyPr lIns="99526" tIns="49762" rIns="99526" bIns="497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8748" y="6677017"/>
            <a:ext cx="2302881" cy="402652"/>
          </a:xfrm>
        </p:spPr>
        <p:txBody>
          <a:bodyPr lIns="99526" tIns="49762" rIns="99526" bIns="49762"/>
          <a:lstStyle>
            <a:lvl1pPr algn="r" defTabSz="1042873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pPr>
              <a:defRPr/>
            </a:pPr>
            <a:fld id="{DE0D7711-5AC9-45B8-9EC0-03134672A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4301645"/>
      </p:ext>
    </p:extLst>
  </p:cSld>
  <p:clrMapOvr>
    <a:masterClrMapping/>
  </p:clrMapOvr>
  <p:transition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&amp;A_Slides-1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B&amp;A_Logo_outlined_for P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48" y="6251607"/>
            <a:ext cx="1690513" cy="85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3719" y="3074989"/>
            <a:ext cx="3918536" cy="1260475"/>
          </a:xfrm>
          <a:prstGeom prst="rect">
            <a:avLst/>
          </a:prstGeom>
        </p:spPr>
        <p:txBody>
          <a:bodyPr lIns="99526" tIns="49762" rIns="99526" bIns="497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58748" y="6677017"/>
            <a:ext cx="2302881" cy="402652"/>
          </a:xfrm>
        </p:spPr>
        <p:txBody>
          <a:bodyPr lIns="99526" tIns="49762" rIns="99526" bIns="49762"/>
          <a:lstStyle>
            <a:lvl1pPr algn="r" defTabSz="1042873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prstClr val="white"/>
                </a:solidFill>
                <a:latin typeface="Vectora LH Black"/>
                <a:cs typeface="Vectora LH Black"/>
              </a:defRPr>
            </a:lvl1pPr>
          </a:lstStyle>
          <a:p>
            <a:pPr>
              <a:defRPr/>
            </a:pPr>
            <a:fld id="{A7C59D75-0CBD-4023-952D-FE3B1265C9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9118390"/>
      </p:ext>
    </p:extLst>
  </p:cSld>
  <p:clrMapOvr>
    <a:masterClrMapping/>
  </p:clrMapOvr>
  <p:transition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prstClr val="black"/>
                </a:solidFill>
              </a:rPr>
              <a:t>Confidential</a:t>
            </a:r>
            <a:endParaRPr lang="en-IE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1232445"/>
      </p:ext>
    </p:extLst>
  </p:cSld>
  <p:clrMapOvr>
    <a:masterClrMapping/>
  </p:clrMapOvr>
  <p:transition>
    <p:wipe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778" y="1800228"/>
            <a:ext cx="4471719" cy="4670214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8941" tIns="49462" rIns="98941" bIns="49462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6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30"/>
            <a:ext cx="4799806" cy="80705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9187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8578633"/>
      </p:ext>
    </p:extLst>
  </p:cSld>
  <p:clrMapOvr>
    <a:masterClrMapping/>
  </p:clrMapOvr>
  <p:transition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9770519"/>
      </p:ext>
    </p:extLst>
  </p:cSld>
  <p:clrMapOvr>
    <a:masterClrMapping/>
  </p:clrMapOvr>
  <p:transition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59639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" y="6719092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4582294"/>
      </p:ext>
    </p:extLst>
  </p:cSld>
  <p:clrMapOvr>
    <a:masterClrMapping/>
  </p:clrMapOvr>
  <p:transition>
    <p:wipe dir="r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64446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170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8750" indent="-311058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658582" y="7034440"/>
            <a:ext cx="495624" cy="307766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pPr algn="r" defTabSz="497693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7693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59" y="6939879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4840263" y="7346761"/>
            <a:ext cx="1069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97693"/>
            <a:r>
              <a:rPr lang="en-GB" sz="800" b="1" dirty="0" smtClean="0">
                <a:solidFill>
                  <a:prstClr val="black"/>
                </a:solidFill>
              </a:rPr>
              <a:t>CONFIDENTIAL</a:t>
            </a:r>
            <a:endParaRPr lang="en-GB" sz="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716100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778" y="1800228"/>
            <a:ext cx="4471719" cy="4670214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8941" tIns="49462" rIns="98941" bIns="49462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6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30"/>
            <a:ext cx="4799806" cy="80705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 marL="0" marR="0" lvl="0" indent="0" algn="l" defTabSz="4946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FC4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Input Section Title</a:t>
            </a:r>
            <a:br>
              <a:rPr kumimoji="0" lang="ga-IE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8FC4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68FC4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7909314"/>
      </p:ext>
    </p:extLst>
  </p:cSld>
  <p:clrMapOvr>
    <a:masterClrMapping/>
  </p:clrMapOvr>
  <p:transition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721" y="1800226"/>
            <a:ext cx="4471719" cy="4670214"/>
          </a:xfrm>
          <a:prstGeom prst="rect">
            <a:avLst/>
          </a:prstGeom>
        </p:spPr>
        <p:txBody>
          <a:bodyPr lIns="99538" tIns="49769" rIns="99538" bIns="49769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7"/>
            <a:ext cx="4734548" cy="4670214"/>
          </a:xfrm>
          <a:prstGeom prst="rect">
            <a:avLst/>
          </a:prstGeom>
        </p:spPr>
        <p:txBody>
          <a:bodyPr lIns="99538" tIns="49769" rIns="99538" bIns="49769"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09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38" tIns="49769" rIns="99538" bIns="49769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26"/>
            <a:ext cx="4799806" cy="807055"/>
          </a:xfrm>
          <a:prstGeom prst="rect">
            <a:avLst/>
          </a:prstGeom>
        </p:spPr>
        <p:txBody>
          <a:bodyPr lIns="99538" tIns="49769" rIns="99538" bIns="49769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 defTabSz="497693"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83023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38" tIns="49769" rIns="99538" bIns="49769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88"/>
            <a:ext cx="3918536" cy="1260475"/>
          </a:xfrm>
          <a:prstGeom prst="rect">
            <a:avLst/>
          </a:prstGeom>
        </p:spPr>
        <p:txBody>
          <a:bodyPr lIns="99538" tIns="49769" rIns="99538" bIns="49769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4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4742466"/>
      </p:ext>
    </p:extLst>
  </p:cSld>
  <p:clrMapOvr>
    <a:masterClrMapping/>
  </p:clrMapOvr>
  <p:transition>
    <p:wipe dir="r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38" tIns="49769" rIns="99538" bIns="49769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88"/>
            <a:ext cx="3918536" cy="1260475"/>
          </a:xfrm>
          <a:prstGeom prst="rect">
            <a:avLst/>
          </a:prstGeom>
        </p:spPr>
        <p:txBody>
          <a:bodyPr lIns="99538" tIns="49769" rIns="99538" bIns="49769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4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4115255"/>
      </p:ext>
    </p:extLst>
  </p:cSld>
  <p:clrMapOvr>
    <a:masterClrMapping/>
  </p:clrMapOvr>
  <p:transition>
    <p:wipe dir="r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38" tIns="49769" rIns="99538" bIns="49769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88"/>
            <a:ext cx="3918536" cy="1260475"/>
          </a:xfrm>
          <a:prstGeom prst="rect">
            <a:avLst/>
          </a:prstGeom>
        </p:spPr>
        <p:txBody>
          <a:bodyPr lIns="99538" tIns="49769" rIns="99538" bIns="49769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4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69882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0883-56D3-0840-A8A8-9172D7CC92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DBC7-9253-FD49-B7C1-DB9C0A69E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022210"/>
      </p:ext>
    </p:extLst>
  </p:cSld>
  <p:clrMapOvr>
    <a:masterClrMapping/>
  </p:clrMapOvr>
  <p:transition>
    <p:wipe dir="r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38" tIns="49769" rIns="99538" bIns="49769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88"/>
            <a:ext cx="3918536" cy="1260475"/>
          </a:xfrm>
          <a:prstGeom prst="rect">
            <a:avLst/>
          </a:prstGeom>
        </p:spPr>
        <p:txBody>
          <a:bodyPr lIns="99538" tIns="49769" rIns="99538" bIns="49769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4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34490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&amp;A_Slides-0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489" tIns="49743" rIns="99489" bIns="49743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pPr defTabSz="497446"/>
            <a:fld id="{FDF4FFE2-6B85-2B4D-801E-538673A10BBF}" type="slidenum">
              <a:rPr lang="en-US" smtClean="0">
                <a:solidFill>
                  <a:prstClr val="white"/>
                </a:solidFill>
              </a:rPr>
              <a:pPr defTabSz="49744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9489" tIns="49743" rIns="99489" bIns="4974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9647463"/>
      </p:ext>
    </p:extLst>
  </p:cSld>
  <p:clrMapOvr>
    <a:masterClrMapping/>
  </p:clrMapOvr>
  <p:transition>
    <p:wipe dir="r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&amp;A_Slides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489" tIns="49743" rIns="99489" bIns="49743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pPr defTabSz="497446"/>
            <a:fld id="{FDF4FFE2-6B85-2B4D-801E-538673A10BBF}" type="slidenum">
              <a:rPr lang="en-US" smtClean="0">
                <a:solidFill>
                  <a:prstClr val="white"/>
                </a:solidFill>
              </a:rPr>
              <a:pPr defTabSz="49744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9489" tIns="49743" rIns="99489" bIns="4974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9022701"/>
      </p:ext>
    </p:extLst>
  </p:cSld>
  <p:clrMapOvr>
    <a:masterClrMapping/>
  </p:clrMapOvr>
  <p:transition>
    <p:wipe dir="r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 YOU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pic>
        <p:nvPicPr>
          <p:cNvPr id="5" name="Picture 4" descr="B&amp;A_Logo_outlined_for P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4624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1269596"/>
      </p:ext>
    </p:extLst>
  </p:cSld>
  <p:clrMapOvr>
    <a:masterClrMapping/>
  </p:clrMapOvr>
  <p:transition>
    <p:wipe dir="r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prstClr val="black"/>
                </a:solidFill>
              </a:rPr>
              <a:t>Confidential</a:t>
            </a:r>
            <a:endParaRPr lang="en-IE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2860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&amp;A_Slide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05" tIns="49444" rIns="98905" bIns="49444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pPr defTabSz="494504"/>
            <a:fld id="{FDF4FFE2-6B85-2B4D-801E-538673A10BBF}" type="slidenum">
              <a:rPr lang="en-US" smtClean="0">
                <a:solidFill>
                  <a:prstClr val="white"/>
                </a:solidFill>
              </a:rPr>
              <a:pPr defTabSz="494504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05" tIns="49444" rIns="98905" bIns="49444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741792"/>
      </p:ext>
    </p:extLst>
  </p:cSld>
  <p:clrMapOvr>
    <a:masterClrMapping/>
  </p:clrMapOvr>
  <p:transition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4050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778" y="1800228"/>
            <a:ext cx="4471719" cy="4670214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8941" tIns="49462" rIns="98941" bIns="49462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6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30"/>
            <a:ext cx="4799806" cy="80705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06436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9712057"/>
      </p:ext>
    </p:extLst>
  </p:cSld>
  <p:clrMapOvr>
    <a:masterClrMapping/>
  </p:clrMapOvr>
  <p:transition>
    <p:wipe dir="r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8548236"/>
      </p:ext>
    </p:extLst>
  </p:cSld>
  <p:clrMapOvr>
    <a:masterClrMapping/>
  </p:clrMapOvr>
  <p:transition>
    <p:wipe dir="r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22544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40"/>
            <a:ext cx="9085342" cy="1621111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1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6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0883-56D3-0840-A8A8-9172D7CC92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DBC7-9253-FD49-B7C1-DB9C0A69E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4808310"/>
      </p:ext>
    </p:extLst>
  </p:cSld>
  <p:clrMapOvr>
    <a:masterClrMapping/>
  </p:clrMapOvr>
  <p:transition>
    <p:wipe dir="r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" y="6719092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9901897"/>
      </p:ext>
    </p:extLst>
  </p:cSld>
  <p:clrMapOvr>
    <a:masterClrMapping/>
  </p:clrMapOvr>
  <p:transition>
    <p:wipe dir="r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42744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5" y="72683"/>
            <a:ext cx="10528893" cy="12604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prstClr val="black"/>
                </a:solidFill>
              </a:rPr>
              <a:t>Confidential</a:t>
            </a:r>
            <a:endParaRPr lang="en-IE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4321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61" y="6908865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28427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pic>
        <p:nvPicPr>
          <p:cNvPr id="7" name="Picture 6" descr="B&amp;A_logo grey with ampersand colour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47" y="6949777"/>
            <a:ext cx="877486" cy="47518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1427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 YO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pic>
        <p:nvPicPr>
          <p:cNvPr id="5" name="Picture 4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83336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39315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170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8750" indent="-311058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658582" y="7034440"/>
            <a:ext cx="495624" cy="307766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pPr algn="r" defTabSz="497693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7693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59" y="6939879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4840263" y="7346761"/>
            <a:ext cx="1069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97693"/>
            <a:r>
              <a:rPr lang="en-GB" sz="800" b="1" dirty="0" smtClean="0">
                <a:solidFill>
                  <a:prstClr val="black"/>
                </a:solidFill>
              </a:rPr>
              <a:t>CONFIDENTIAL</a:t>
            </a:r>
            <a:endParaRPr lang="en-GB" sz="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9605142"/>
      </p:ext>
    </p:extLst>
  </p:cSld>
  <p:clrMapOvr>
    <a:masterClrMapping/>
  </p:clrMapOvr>
  <p:transition>
    <p:wipe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721" y="1800226"/>
            <a:ext cx="4471719" cy="4670214"/>
          </a:xfrm>
          <a:prstGeom prst="rect">
            <a:avLst/>
          </a:prstGeom>
        </p:spPr>
        <p:txBody>
          <a:bodyPr lIns="99538" tIns="49769" rIns="99538" bIns="49769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7"/>
            <a:ext cx="4734548" cy="4670214"/>
          </a:xfrm>
          <a:prstGeom prst="rect">
            <a:avLst/>
          </a:prstGeom>
        </p:spPr>
        <p:txBody>
          <a:bodyPr lIns="99538" tIns="49769" rIns="99538" bIns="49769"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09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38" tIns="49769" rIns="99538" bIns="49769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26"/>
            <a:ext cx="4799806" cy="807055"/>
          </a:xfrm>
          <a:prstGeom prst="rect">
            <a:avLst/>
          </a:prstGeom>
        </p:spPr>
        <p:txBody>
          <a:bodyPr lIns="99538" tIns="49769" rIns="99538" bIns="49769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 defTabSz="497693"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01995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38" tIns="49769" rIns="99538" bIns="49769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88"/>
            <a:ext cx="3918536" cy="1260475"/>
          </a:xfrm>
          <a:prstGeom prst="rect">
            <a:avLst/>
          </a:prstGeom>
        </p:spPr>
        <p:txBody>
          <a:bodyPr lIns="99538" tIns="49769" rIns="99538" bIns="49769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4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8439110"/>
      </p:ext>
    </p:extLst>
  </p:cSld>
  <p:clrMapOvr>
    <a:masterClrMapping/>
  </p:clrMapOvr>
  <p:transition>
    <p:wipe dir="r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38" tIns="49769" rIns="99538" bIns="49769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88"/>
            <a:ext cx="3918536" cy="1260475"/>
          </a:xfrm>
          <a:prstGeom prst="rect">
            <a:avLst/>
          </a:prstGeom>
        </p:spPr>
        <p:txBody>
          <a:bodyPr lIns="99538" tIns="49769" rIns="99538" bIns="49769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4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9013299"/>
      </p:ext>
    </p:extLst>
  </p:cSld>
  <p:clrMapOvr>
    <a:masterClrMapping/>
  </p:clrMapOvr>
  <p:transition>
    <p:wipe dir="r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38" tIns="49769" rIns="99538" bIns="49769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88"/>
            <a:ext cx="3918536" cy="1260475"/>
          </a:xfrm>
          <a:prstGeom prst="rect">
            <a:avLst/>
          </a:prstGeom>
        </p:spPr>
        <p:txBody>
          <a:bodyPr lIns="99538" tIns="49769" rIns="99538" bIns="49769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4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56358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0883-56D3-0840-A8A8-9172D7CC92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DBC7-9253-FD49-B7C1-DB9C0A69E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831110"/>
      </p:ext>
    </p:extLst>
  </p:cSld>
  <p:clrMapOvr>
    <a:masterClrMapping/>
  </p:clrMapOvr>
  <p:transition>
    <p:wipe dir="r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38" tIns="49769" rIns="99538" bIns="49769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88"/>
            <a:ext cx="3918536" cy="1260475"/>
          </a:xfrm>
          <a:prstGeom prst="rect">
            <a:avLst/>
          </a:prstGeom>
        </p:spPr>
        <p:txBody>
          <a:bodyPr lIns="99538" tIns="49769" rIns="99538" bIns="49769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4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66927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&amp;A_Slides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489" tIns="49743" rIns="99489" bIns="49743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pPr defTabSz="497446"/>
            <a:fld id="{FDF4FFE2-6B85-2B4D-801E-538673A10BBF}" type="slidenum">
              <a:rPr lang="en-US" smtClean="0">
                <a:solidFill>
                  <a:prstClr val="white"/>
                </a:solidFill>
              </a:rPr>
              <a:pPr defTabSz="49744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9489" tIns="49743" rIns="99489" bIns="4974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913551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pic>
        <p:nvPicPr>
          <p:cNvPr id="7" name="Picture 6" descr="B&amp;A_logo grey with ampersand colour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47" y="6949777"/>
            <a:ext cx="877486" cy="47518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849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 YOU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pic>
        <p:nvPicPr>
          <p:cNvPr id="5" name="Picture 4" descr="B&amp;A_Logo_outlined_for P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4624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4816205"/>
      </p:ext>
    </p:extLst>
  </p:cSld>
  <p:clrMapOvr>
    <a:masterClrMapping/>
  </p:clrMapOvr>
  <p:transition>
    <p:wipe dir="r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170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8750" indent="-311058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658582" y="7034440"/>
            <a:ext cx="495624" cy="307766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pPr algn="r" defTabSz="497693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7693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59" y="6939879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4840263" y="7346761"/>
            <a:ext cx="10695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97693"/>
            <a:r>
              <a:rPr lang="en-GB" sz="800" b="1" dirty="0" smtClean="0">
                <a:solidFill>
                  <a:prstClr val="black"/>
                </a:solidFill>
              </a:rPr>
              <a:t>CONFIDENTIAL</a:t>
            </a:r>
            <a:endParaRPr lang="en-GB" sz="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383817"/>
      </p:ext>
    </p:extLst>
  </p:cSld>
  <p:clrMapOvr>
    <a:masterClrMapping/>
  </p:clrMapOvr>
  <p:transition>
    <p:wipe dir="r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721" y="1800226"/>
            <a:ext cx="4471719" cy="4670214"/>
          </a:xfrm>
          <a:prstGeom prst="rect">
            <a:avLst/>
          </a:prstGeom>
        </p:spPr>
        <p:txBody>
          <a:bodyPr lIns="99538" tIns="49769" rIns="99538" bIns="49769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7"/>
            <a:ext cx="4734548" cy="4670214"/>
          </a:xfrm>
          <a:prstGeom prst="rect">
            <a:avLst/>
          </a:prstGeom>
        </p:spPr>
        <p:txBody>
          <a:bodyPr lIns="99538" tIns="49769" rIns="99538" bIns="49769"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09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38" tIns="49769" rIns="99538" bIns="49769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26"/>
            <a:ext cx="4799806" cy="807055"/>
          </a:xfrm>
          <a:prstGeom prst="rect">
            <a:avLst/>
          </a:prstGeom>
        </p:spPr>
        <p:txBody>
          <a:bodyPr lIns="99538" tIns="49769" rIns="99538" bIns="49769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 defTabSz="497693"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45936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38" tIns="49769" rIns="99538" bIns="49769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88"/>
            <a:ext cx="3918536" cy="1260475"/>
          </a:xfrm>
          <a:prstGeom prst="rect">
            <a:avLst/>
          </a:prstGeom>
        </p:spPr>
        <p:txBody>
          <a:bodyPr lIns="99538" tIns="49769" rIns="99538" bIns="49769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4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4910101"/>
      </p:ext>
    </p:extLst>
  </p:cSld>
  <p:clrMapOvr>
    <a:masterClrMapping/>
  </p:clrMapOvr>
  <p:transition>
    <p:wipe dir="r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38" tIns="49769" rIns="99538" bIns="49769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88"/>
            <a:ext cx="3918536" cy="1260475"/>
          </a:xfrm>
          <a:prstGeom prst="rect">
            <a:avLst/>
          </a:prstGeom>
        </p:spPr>
        <p:txBody>
          <a:bodyPr lIns="99538" tIns="49769" rIns="99538" bIns="49769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4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8116890"/>
      </p:ext>
    </p:extLst>
  </p:cSld>
  <p:clrMapOvr>
    <a:masterClrMapping/>
  </p:clrMapOvr>
  <p:transition>
    <p:wipe dir="r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38" tIns="49769" rIns="99538" bIns="49769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88"/>
            <a:ext cx="3918536" cy="1260475"/>
          </a:xfrm>
          <a:prstGeom prst="rect">
            <a:avLst/>
          </a:prstGeom>
        </p:spPr>
        <p:txBody>
          <a:bodyPr lIns="99538" tIns="49769" rIns="99538" bIns="49769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4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02401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0883-56D3-0840-A8A8-9172D7CC92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DBC7-9253-FD49-B7C1-DB9C0A69E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189207"/>
      </p:ext>
    </p:extLst>
  </p:cSld>
  <p:clrMapOvr>
    <a:masterClrMapping/>
  </p:clrMapOvr>
  <p:transition>
    <p:wipe dir="r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38" tIns="49769" rIns="99538" bIns="49769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88"/>
            <a:ext cx="3918536" cy="1260475"/>
          </a:xfrm>
          <a:prstGeom prst="rect">
            <a:avLst/>
          </a:prstGeom>
        </p:spPr>
        <p:txBody>
          <a:bodyPr lIns="99538" tIns="49769" rIns="99538" bIns="49769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4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12822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&amp;A_Slides-0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489" tIns="49743" rIns="99489" bIns="49743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pPr defTabSz="497446"/>
            <a:fld id="{FDF4FFE2-6B85-2B4D-801E-538673A10BBF}" type="slidenum">
              <a:rPr lang="en-US" smtClean="0">
                <a:solidFill>
                  <a:prstClr val="white"/>
                </a:solidFill>
              </a:rPr>
              <a:pPr defTabSz="49744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9489" tIns="49743" rIns="99489" bIns="4974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0853151"/>
      </p:ext>
    </p:extLst>
  </p:cSld>
  <p:clrMapOvr>
    <a:masterClrMapping/>
  </p:clrMapOvr>
  <p:transition>
    <p:wipe dir="r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&amp;A_Slides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489" tIns="49743" rIns="99489" bIns="49743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pPr defTabSz="497446"/>
            <a:fld id="{FDF4FFE2-6B85-2B4D-801E-538673A10BBF}" type="slidenum">
              <a:rPr lang="en-US" smtClean="0">
                <a:solidFill>
                  <a:prstClr val="white"/>
                </a:solidFill>
              </a:rPr>
              <a:pPr defTabSz="49744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9489" tIns="49743" rIns="99489" bIns="4974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723140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 YO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pic>
        <p:nvPicPr>
          <p:cNvPr id="5" name="Picture 4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97800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 YOU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pic>
        <p:nvPicPr>
          <p:cNvPr id="5" name="Picture 4" descr="B&amp;A_Logo_outlined_for P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4624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6780831"/>
      </p:ext>
    </p:extLst>
  </p:cSld>
  <p:clrMapOvr>
    <a:masterClrMapping/>
  </p:clrMapOvr>
  <p:transition>
    <p:wipe dir="r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172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8650" indent="-311020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724856" y="7091464"/>
            <a:ext cx="495602" cy="307754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pPr algn="r" defTabSz="497631"/>
            <a:fld id="{E76ABE43-F0DC-4733-9EA1-077B108045BC}" type="slidenum">
              <a:rPr lang="en-GB" sz="140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7631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6" descr="B&amp;A_Logo_Plum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35" y="6946724"/>
            <a:ext cx="864329" cy="4351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0424382"/>
      </p:ext>
    </p:extLst>
  </p:cSld>
  <p:clrMapOvr>
    <a:masterClrMapping/>
  </p:clrMapOvr>
  <p:transition>
    <p:wipe dir="r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26" tIns="49762" rIns="99526" bIns="497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76892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722" y="1800227"/>
            <a:ext cx="4471719" cy="4670214"/>
          </a:xfrm>
          <a:prstGeom prst="rect">
            <a:avLst/>
          </a:prstGeom>
        </p:spPr>
        <p:txBody>
          <a:bodyPr lIns="99526" tIns="49762" rIns="99526" bIns="49762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9526" tIns="49762" rIns="99526" bIns="49762"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10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26" tIns="49762" rIns="99526" bIns="497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27"/>
            <a:ext cx="4799806" cy="807055"/>
          </a:xfrm>
          <a:prstGeom prst="rect">
            <a:avLst/>
          </a:prstGeom>
        </p:spPr>
        <p:txBody>
          <a:bodyPr lIns="99526" tIns="49762" rIns="99526" bIns="49762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 defTabSz="497631"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6948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26" tIns="49762" rIns="99526" bIns="497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89"/>
            <a:ext cx="3918536" cy="1260475"/>
          </a:xfrm>
          <a:prstGeom prst="rect">
            <a:avLst/>
          </a:prstGeom>
        </p:spPr>
        <p:txBody>
          <a:bodyPr lIns="99526" tIns="49762" rIns="99526" bIns="497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5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9656851"/>
      </p:ext>
    </p:extLst>
  </p:cSld>
  <p:clrMapOvr>
    <a:masterClrMapping/>
  </p:clrMapOvr>
  <p:transition>
    <p:wipe dir="r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26" tIns="49762" rIns="99526" bIns="497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89"/>
            <a:ext cx="3918536" cy="1260475"/>
          </a:xfrm>
          <a:prstGeom prst="rect">
            <a:avLst/>
          </a:prstGeom>
        </p:spPr>
        <p:txBody>
          <a:bodyPr lIns="99526" tIns="49762" rIns="99526" bIns="497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5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6372239"/>
      </p:ext>
    </p:extLst>
  </p:cSld>
  <p:clrMapOvr>
    <a:masterClrMapping/>
  </p:clrMapOvr>
  <p:transition>
    <p:wipe dir="r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526" tIns="49762" rIns="99526" bIns="497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89"/>
            <a:ext cx="3918536" cy="1260475"/>
          </a:xfrm>
          <a:prstGeom prst="rect">
            <a:avLst/>
          </a:prstGeom>
        </p:spPr>
        <p:txBody>
          <a:bodyPr lIns="99526" tIns="49762" rIns="99526" bIns="497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5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49085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&amp;A_Slides-0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489" tIns="49743" rIns="99489" bIns="49743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pPr defTabSz="497446"/>
            <a:fld id="{FDF4FFE2-6B85-2B4D-801E-538673A10BBF}" type="slidenum">
              <a:rPr lang="en-US" smtClean="0">
                <a:solidFill>
                  <a:prstClr val="white"/>
                </a:solidFill>
              </a:rPr>
              <a:pPr defTabSz="49744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9489" tIns="49743" rIns="99489" bIns="4974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4705801"/>
      </p:ext>
    </p:extLst>
  </p:cSld>
  <p:clrMapOvr>
    <a:masterClrMapping/>
  </p:clrMapOvr>
  <p:transition>
    <p:wipe dir="r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&amp;A_Slides-0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9489" tIns="49743" rIns="99489" bIns="49743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pPr defTabSz="497446"/>
            <a:fld id="{FDF4FFE2-6B85-2B4D-801E-538673A10BBF}" type="slidenum">
              <a:rPr lang="en-US" smtClean="0">
                <a:solidFill>
                  <a:prstClr val="white"/>
                </a:solidFill>
              </a:rPr>
              <a:pPr defTabSz="49744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9489" tIns="49743" rIns="99489" bIns="4974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045162"/>
      </p:ext>
    </p:extLst>
  </p:cSld>
  <p:clrMapOvr>
    <a:masterClrMapping/>
  </p:clrMapOvr>
  <p:transition>
    <p:wipe dir="r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prstClr val="black"/>
                </a:solidFill>
              </a:rPr>
              <a:t>Confidential</a:t>
            </a:r>
            <a:endParaRPr lang="en-IE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361542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20" y="145305"/>
            <a:ext cx="9797918" cy="1176443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2062" y="1796177"/>
            <a:ext cx="9797918" cy="4201583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5317460"/>
      </p:ext>
    </p:extLst>
  </p:cSld>
  <p:clrMapOvr>
    <a:masterClrMapping/>
  </p:clrMapOvr>
  <p:transition>
    <p:wipe dir="r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778" y="1800228"/>
            <a:ext cx="4471719" cy="4670214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8941" tIns="49462" rIns="98941" bIns="49462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6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30"/>
            <a:ext cx="4799806" cy="80705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4650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238416"/>
      </p:ext>
    </p:extLst>
  </p:cSld>
  <p:clrMapOvr>
    <a:masterClrMapping/>
  </p:clrMapOvr>
  <p:transition>
    <p:wipe dir="r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6588017"/>
      </p:ext>
    </p:extLst>
  </p:cSld>
  <p:clrMapOvr>
    <a:masterClrMapping/>
  </p:clrMapOvr>
  <p:transition>
    <p:wipe dir="r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28752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" y="6719092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136973"/>
      </p:ext>
    </p:extLst>
  </p:cSld>
  <p:clrMapOvr>
    <a:masterClrMapping/>
  </p:clrMapOvr>
  <p:transition>
    <p:wipe dir="r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94481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prstClr val="black"/>
                </a:solidFill>
              </a:rPr>
              <a:t>Confidential</a:t>
            </a:r>
            <a:endParaRPr lang="en-IE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09561"/>
      </p:ext>
    </p:extLst>
  </p:cSld>
  <p:clrMapOvr>
    <a:masterClrMapping/>
  </p:clrMapOvr>
  <p:transition>
    <p:wipe dir="r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778" y="1800228"/>
            <a:ext cx="4471719" cy="4670214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8941" tIns="49462" rIns="98941" bIns="49462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6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30"/>
            <a:ext cx="4799806" cy="80705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2919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2817196"/>
      </p:ext>
    </p:extLst>
  </p:cSld>
  <p:clrMapOvr>
    <a:masterClrMapping/>
  </p:clrMapOvr>
  <p:transition>
    <p:wipe dir="r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4513992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29" tIns="49456" rIns="98929" bIns="49456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8905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62280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" y="6719092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4251353"/>
      </p:ext>
    </p:extLst>
  </p:cSld>
  <p:clrMapOvr>
    <a:masterClrMapping/>
  </p:clrMapOvr>
  <p:transition>
    <p:wipe dir="r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17475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5" y="72683"/>
            <a:ext cx="10528893" cy="12604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prstClr val="black"/>
                </a:solidFill>
              </a:rPr>
              <a:t>Confidential</a:t>
            </a:r>
            <a:endParaRPr lang="en-IE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8081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61" y="6908865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422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 YO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pic>
        <p:nvPicPr>
          <p:cNvPr id="5" name="Picture 4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9177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21098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5" y="72683"/>
            <a:ext cx="10528893" cy="12604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prstClr val="black"/>
                </a:solidFill>
              </a:rPr>
              <a:t>Confidential</a:t>
            </a:r>
            <a:endParaRPr lang="en-IE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9721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61" y="6908865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915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 YO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pic>
        <p:nvPicPr>
          <p:cNvPr id="5" name="Picture 4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90681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29" tIns="49456" rIns="98929" bIns="49456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srgbClr val="F8F8F8"/>
                </a:solidFill>
              </a:rPr>
              <a:pPr/>
              <a:t>‹#›</a:t>
            </a:fld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29" tIns="49456" rIns="98929" bIns="49456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7908585"/>
      </p:ext>
    </p:extLst>
  </p:cSld>
  <p:clrMapOvr>
    <a:masterClrMapping/>
  </p:clrMapOvr>
  <p:transition>
    <p:wipe dir="r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77119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5" y="72683"/>
            <a:ext cx="10528893" cy="12604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prstClr val="black"/>
                </a:solidFill>
              </a:rPr>
              <a:t>Confidential</a:t>
            </a:r>
            <a:endParaRPr lang="en-IE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0644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61" y="6908865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55481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 YO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pic>
        <p:nvPicPr>
          <p:cNvPr id="5" name="Picture 4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57563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97872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5" y="72683"/>
            <a:ext cx="10528893" cy="12604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prstClr val="black"/>
                </a:solidFill>
              </a:rPr>
              <a:t>Confidential</a:t>
            </a:r>
            <a:endParaRPr lang="en-IE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5578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61" y="6908865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72357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 YO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pic>
        <p:nvPicPr>
          <p:cNvPr id="5" name="Picture 4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57972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2445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pic>
        <p:nvPicPr>
          <p:cNvPr id="7" name="Picture 6" descr="B&amp;A_logo grey with ampersand colour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47" y="6949777"/>
            <a:ext cx="877486" cy="47518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30798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pic>
        <p:nvPicPr>
          <p:cNvPr id="7" name="Picture 6" descr="B&amp;A_logo grey with ampersand colour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47" y="6949777"/>
            <a:ext cx="877486" cy="47518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779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 YO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pic>
        <p:nvPicPr>
          <p:cNvPr id="5" name="Picture 4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82119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20" y="145305"/>
            <a:ext cx="9797918" cy="1176443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2062" y="1796177"/>
            <a:ext cx="9797918" cy="4201583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7968431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50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61" y="6908865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572577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46618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778" y="1800228"/>
            <a:ext cx="4471719" cy="4670214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8941" tIns="49462" rIns="98941" bIns="49462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6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30"/>
            <a:ext cx="4799806" cy="80705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451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5059703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9843216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19355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40"/>
            <a:ext cx="9085342" cy="1621111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1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6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0883-56D3-0840-A8A8-9172D7CC92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DBC7-9253-FD49-B7C1-DB9C0A69E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282197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" y="6719092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746561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" y="6719092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0914524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schemeClr val="tx1"/>
                </a:solidFill>
              </a:rPr>
              <a:t>Confidential</a:t>
            </a:r>
            <a:endParaRPr lang="en-IE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1422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84798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778" y="1800228"/>
            <a:ext cx="4471719" cy="4670214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8941" tIns="49462" rIns="98941" bIns="49462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6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30"/>
            <a:ext cx="4799806" cy="80705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05440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0833014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7679301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12026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40"/>
            <a:ext cx="9085342" cy="1621111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1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6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0883-56D3-0840-A8A8-9172D7CC92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DBC7-9253-FD49-B7C1-DB9C0A69E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1491917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" y="6719092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4886741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" y="6719092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577383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2574" indent="-308677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730" y="7093816"/>
            <a:ext cx="494207" cy="307054"/>
          </a:xfrm>
          <a:prstGeom prst="rect">
            <a:avLst/>
          </a:prstGeom>
          <a:noFill/>
        </p:spPr>
        <p:txBody>
          <a:bodyPr wrap="none" lIns="90726" tIns="45362" rIns="90726" bIns="45362" rtlCol="0">
            <a:spAutoFit/>
          </a:bodyPr>
          <a:lstStyle/>
          <a:p>
            <a:pPr algn="r" defTabSz="493894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3894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schemeClr val="tx1"/>
                </a:solidFill>
              </a:rPr>
              <a:t>Confidential</a:t>
            </a:r>
            <a:endParaRPr lang="en-IE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376077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793" y="1800228"/>
            <a:ext cx="4471719" cy="4670214"/>
          </a:xfrm>
          <a:prstGeom prst="rect">
            <a:avLst/>
          </a:prstGeom>
        </p:spPr>
        <p:txBody>
          <a:bodyPr lIns="98783" tIns="49383" rIns="98783" bIns="49383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8783" tIns="49383" rIns="98783" bIns="49383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81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783" tIns="49383" rIns="98783" bIns="49383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30"/>
            <a:ext cx="4799806" cy="807055"/>
          </a:xfrm>
          <a:prstGeom prst="rect">
            <a:avLst/>
          </a:prstGeom>
        </p:spPr>
        <p:txBody>
          <a:bodyPr lIns="98783" tIns="49383" rIns="98783" bIns="49383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 defTabSz="493894"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85356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783" tIns="49383" rIns="98783" bIns="49383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783" tIns="49383" rIns="98783" bIns="4938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8221902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783" tIns="49383" rIns="98783" bIns="49383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783" tIns="49383" rIns="98783" bIns="4938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4583711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783" tIns="49383" rIns="98783" bIns="49383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783" tIns="49383" rIns="98783" bIns="4938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3511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" y="6719106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5886493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34278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5" y="72683"/>
            <a:ext cx="10528893" cy="12604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2574" indent="-308677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730" y="7093816"/>
            <a:ext cx="494207" cy="307054"/>
          </a:xfrm>
          <a:prstGeom prst="rect">
            <a:avLst/>
          </a:prstGeom>
          <a:noFill/>
        </p:spPr>
        <p:txBody>
          <a:bodyPr wrap="none" lIns="90726" tIns="45362" rIns="90726" bIns="45362" rtlCol="0">
            <a:spAutoFit/>
          </a:bodyPr>
          <a:lstStyle/>
          <a:p>
            <a:pPr algn="r" defTabSz="493894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3894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schemeClr val="tx1"/>
                </a:solidFill>
              </a:rPr>
              <a:t>Confidential</a:t>
            </a:r>
            <a:endParaRPr lang="en-IE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7227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2574" indent="-308677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730" y="7093816"/>
            <a:ext cx="494207" cy="307054"/>
          </a:xfrm>
          <a:prstGeom prst="rect">
            <a:avLst/>
          </a:prstGeom>
          <a:noFill/>
        </p:spPr>
        <p:txBody>
          <a:bodyPr wrap="none" lIns="90726" tIns="45362" rIns="90726" bIns="45362" rtlCol="0">
            <a:spAutoFit/>
          </a:bodyPr>
          <a:lstStyle/>
          <a:p>
            <a:pPr algn="r" defTabSz="493894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3894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61" y="6908865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7362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 YO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pic>
        <p:nvPicPr>
          <p:cNvPr id="5" name="Picture 4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72021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" y="6719092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5169279"/>
      </p:ext>
    </p:extLst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783" tIns="49383" rIns="98783" bIns="49383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4271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567" indent="-309061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983652" y="7139241"/>
            <a:ext cx="494431" cy="307167"/>
          </a:xfrm>
          <a:prstGeom prst="rect">
            <a:avLst/>
          </a:prstGeom>
          <a:noFill/>
        </p:spPr>
        <p:txBody>
          <a:bodyPr wrap="none" lIns="90837" tIns="45418" rIns="90837" bIns="45418" rtlCol="0">
            <a:spAutoFit/>
          </a:bodyPr>
          <a:lstStyle/>
          <a:p>
            <a:pPr algn="r" defTabSz="494504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4504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29" y="7161083"/>
            <a:ext cx="689293" cy="373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9871571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05" tIns="49444" rIns="98905" bIns="49444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67191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781" y="1800228"/>
            <a:ext cx="4471719" cy="4670214"/>
          </a:xfrm>
          <a:prstGeom prst="rect">
            <a:avLst/>
          </a:prstGeom>
        </p:spPr>
        <p:txBody>
          <a:bodyPr lIns="98905" tIns="49444" rIns="98905" bIns="49444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8905" tIns="49444" rIns="98905" bIns="49444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05" tIns="49444" rIns="98905" bIns="49444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30"/>
            <a:ext cx="4799806" cy="807055"/>
          </a:xfrm>
          <a:prstGeom prst="rect">
            <a:avLst/>
          </a:prstGeom>
        </p:spPr>
        <p:txBody>
          <a:bodyPr lIns="98905" tIns="49444" rIns="98905" bIns="49444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 defTabSz="494504"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  <p:pic>
        <p:nvPicPr>
          <p:cNvPr id="10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29" y="7161083"/>
            <a:ext cx="689293" cy="373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52174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05" tIns="49444" rIns="98905" bIns="49444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05" tIns="49444" rIns="98905" bIns="49444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3809031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05" tIns="49444" rIns="98905" bIns="49444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05" tIns="49444" rIns="98905" bIns="49444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2143145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05" tIns="49444" rIns="98905" bIns="49444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05" tIns="49444" rIns="98905" bIns="49444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93856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973" y="1558087"/>
            <a:ext cx="4856278" cy="544980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558087"/>
            <a:ext cx="4856279" cy="544980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2D117-318B-4BF9-AD17-6BA9F1BCEE3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4158844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9659805" y="7034466"/>
            <a:ext cx="494431" cy="307167"/>
          </a:xfrm>
          <a:prstGeom prst="rect">
            <a:avLst/>
          </a:prstGeom>
          <a:noFill/>
        </p:spPr>
        <p:txBody>
          <a:bodyPr wrap="none" lIns="90837" tIns="45418" rIns="90837" bIns="45418" rtlCol="0">
            <a:spAutoFit/>
          </a:bodyPr>
          <a:lstStyle/>
          <a:p>
            <a:pPr algn="r" defTabSz="494504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4504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29" y="7161083"/>
            <a:ext cx="689293" cy="373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9413864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921647" y="7029927"/>
            <a:ext cx="494431" cy="307167"/>
          </a:xfrm>
          <a:prstGeom prst="rect">
            <a:avLst/>
          </a:prstGeom>
          <a:noFill/>
        </p:spPr>
        <p:txBody>
          <a:bodyPr wrap="none" lIns="90837" tIns="45418" rIns="90837" bIns="45418" rtlCol="0">
            <a:spAutoFit/>
          </a:bodyPr>
          <a:lstStyle/>
          <a:p>
            <a:pPr algn="r" defTabSz="494504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4504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29" y="7161083"/>
            <a:ext cx="689293" cy="373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589943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09498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69" y="605728"/>
            <a:ext cx="9679156" cy="9033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99030" y="1558087"/>
            <a:ext cx="9890701" cy="5449804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659805" y="7034466"/>
            <a:ext cx="494431" cy="307167"/>
          </a:xfrm>
          <a:prstGeom prst="rect">
            <a:avLst/>
          </a:prstGeom>
          <a:noFill/>
        </p:spPr>
        <p:txBody>
          <a:bodyPr wrap="none" lIns="90837" tIns="45418" rIns="90837" bIns="45418" rtlCol="0">
            <a:spAutoFit/>
          </a:bodyPr>
          <a:lstStyle/>
          <a:p>
            <a:pPr algn="r" defTabSz="494504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4504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29" y="7161083"/>
            <a:ext cx="689293" cy="373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5095928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" y="6719091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8454976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" y="6719111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5128064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28391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53367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49849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122868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91701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90111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63646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45" y="72683"/>
            <a:ext cx="10528893" cy="12604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schemeClr val="tx1"/>
                </a:solidFill>
              </a:rPr>
              <a:t>Confidential</a:t>
            </a:r>
            <a:endParaRPr lang="en-IE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05613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2224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90064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" y="6955901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332589" y="7351682"/>
            <a:ext cx="1690511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pPr algn="ctr"/>
            <a:r>
              <a:rPr lang="en-IE" sz="1000" b="1" dirty="0" smtClean="0">
                <a:solidFill>
                  <a:schemeClr val="tx1"/>
                </a:solidFill>
              </a:rPr>
              <a:t>Confidential</a:t>
            </a:r>
            <a:endParaRPr lang="en-IE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116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78129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778" y="1800228"/>
            <a:ext cx="4471719" cy="4670214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8941" tIns="49462" rIns="98941" bIns="49462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6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30"/>
            <a:ext cx="4799806" cy="80705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1656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5814932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6921455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941" tIns="49462" rIns="98941" bIns="49462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941" tIns="49462" rIns="98941" bIns="49462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42992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40"/>
            <a:ext cx="9085342" cy="1621111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1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6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0883-56D3-0840-A8A8-9172D7CC92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DBC7-9253-FD49-B7C1-DB9C0A69E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295555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" y="6719092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378448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864" indent="-309176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430" y="7093811"/>
            <a:ext cx="494501" cy="307201"/>
          </a:xfrm>
          <a:prstGeom prst="rect">
            <a:avLst/>
          </a:prstGeom>
          <a:noFill/>
        </p:spPr>
        <p:txBody>
          <a:bodyPr wrap="none" lIns="90872" tIns="45435" rIns="90872" bIns="45435" rtlCol="0">
            <a:spAutoFit/>
          </a:bodyPr>
          <a:lstStyle/>
          <a:p>
            <a:pPr algn="r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61" y="6908865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22835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Users\BRENDA~1.WAL\AppData\Local\Temp\Rar$DIa0.606\B&amp;A_logo grey with ampersand colour-07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" y="6719092"/>
            <a:ext cx="1415133" cy="766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4129257"/>
      </p:ext>
    </p:extLst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4020" y="145305"/>
            <a:ext cx="9976062" cy="1176443"/>
          </a:xfrm>
        </p:spPr>
        <p:txBody>
          <a:bodyPr/>
          <a:lstStyle>
            <a:lvl1pPr>
              <a:defRPr sz="270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2062" y="1796178"/>
            <a:ext cx="9797918" cy="492285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67421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1582" indent="-308294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06964" y="7093824"/>
            <a:ext cx="493980" cy="306938"/>
          </a:xfrm>
          <a:prstGeom prst="rect">
            <a:avLst/>
          </a:prstGeom>
          <a:noFill/>
        </p:spPr>
        <p:txBody>
          <a:bodyPr wrap="none" lIns="90614" tIns="45305" rIns="90614" bIns="45305" rtlCol="0">
            <a:spAutoFit/>
          </a:bodyPr>
          <a:lstStyle/>
          <a:p>
            <a:pPr algn="r" defTabSz="493283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3283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26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5" y="6932455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6082723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661" tIns="49323" rIns="98661" bIns="49323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661" tIns="49323" rIns="98661" bIns="4932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61992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3805" y="1800228"/>
            <a:ext cx="4471719" cy="4670214"/>
          </a:xfrm>
          <a:prstGeom prst="rect">
            <a:avLst/>
          </a:prstGeom>
        </p:spPr>
        <p:txBody>
          <a:bodyPr lIns="98661" tIns="49323" rIns="98661" bIns="49323">
            <a:normAutofit/>
          </a:bodyPr>
          <a:lstStyle>
            <a:lvl1pPr>
              <a:buClr>
                <a:srgbClr val="068FC4"/>
              </a:buClr>
              <a:buFont typeface="+mj-lt"/>
              <a:buAutoNum type="arabicPeriod"/>
              <a:defRPr sz="1100" b="0" i="0" baseline="0">
                <a:solidFill>
                  <a:schemeClr val="tx1"/>
                </a:solidFill>
                <a:latin typeface="Verdana"/>
                <a:cs typeface="Verdana"/>
              </a:defRPr>
            </a:lvl1pPr>
            <a:lvl2pPr>
              <a:buClr>
                <a:schemeClr val="tx1"/>
              </a:buClr>
              <a:buFont typeface="+mj-lt"/>
              <a:buAutoNum type="arabicPeriod"/>
              <a:defRPr sz="1100" b="0" i="0">
                <a:solidFill>
                  <a:schemeClr val="tx1"/>
                </a:solidFill>
                <a:latin typeface="Vectora LH Black"/>
                <a:cs typeface="Vectora LH Black"/>
              </a:defRPr>
            </a:lvl2pPr>
            <a:lvl3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3pPr>
            <a:lvl4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4pPr>
            <a:lvl5pPr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Vectora LH Black"/>
                <a:cs typeface="Vectora LH Black"/>
              </a:defRPr>
            </a:lvl5pPr>
          </a:lstStyle>
          <a:p>
            <a:r>
              <a:rPr lang="en-GB" dirty="0" smtClean="0"/>
              <a:t>The aim of the project was to:  </a:t>
            </a:r>
          </a:p>
          <a:p>
            <a:pPr lvl="1"/>
            <a:r>
              <a:rPr lang="en-GB" dirty="0" err="1" smtClean="0"/>
              <a:t>xxxxxx</a:t>
            </a:r>
            <a:endParaRPr lang="en-GB" dirty="0" smtClean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26539" y="1800228"/>
            <a:ext cx="4734548" cy="4670214"/>
          </a:xfrm>
          <a:prstGeom prst="rect">
            <a:avLst/>
          </a:prstGeom>
        </p:spPr>
        <p:txBody>
          <a:bodyPr lIns="98661" tIns="49323" rIns="98661" bIns="49323"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7" name="Picture 6" descr="B&amp;A_Logo_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93" y="6587083"/>
            <a:ext cx="780311" cy="42256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661" tIns="49323" rIns="98661" bIns="49323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43719" y="657230"/>
            <a:ext cx="4799806" cy="807055"/>
          </a:xfrm>
          <a:prstGeom prst="rect">
            <a:avLst/>
          </a:prstGeom>
        </p:spPr>
        <p:txBody>
          <a:bodyPr lIns="98661" tIns="49323" rIns="98661" bIns="49323">
            <a:normAutofit/>
          </a:bodyPr>
          <a:lstStyle>
            <a:lvl1pPr algn="l">
              <a:defRPr sz="20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pPr defTabSz="493283">
              <a:spcBef>
                <a:spcPct val="0"/>
              </a:spcBef>
              <a:defRPr/>
            </a:pPr>
            <a: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  <a:t>Input Section Title</a:t>
            </a:r>
            <a:br>
              <a:rPr lang="ga-IE" sz="2100" dirty="0" smtClean="0">
                <a:solidFill>
                  <a:srgbClr val="068FC4"/>
                </a:solidFill>
                <a:latin typeface="Verdana"/>
                <a:cs typeface="Verdana"/>
              </a:rPr>
            </a:br>
            <a:endParaRPr lang="en-US" sz="2100" dirty="0">
              <a:solidFill>
                <a:srgbClr val="068FC4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3085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&amp;A_Slides-0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661" tIns="49323" rIns="98661" bIns="49323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661" tIns="49323" rIns="98661" bIns="4932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10" name="Picture 9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3193691"/>
      </p:ext>
    </p:extLst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&amp;A_Slides-24.jpg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463869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661" tIns="49323" rIns="98661" bIns="49323" rtlCol="0" anchor="ctr"/>
          <a:lstStyle>
            <a:lvl1pPr algn="r">
              <a:defRPr sz="1300">
                <a:solidFill>
                  <a:srgbClr val="068FC4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661" tIns="49323" rIns="98661" bIns="4932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Document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6" name="Picture 5" descr="B&amp;A_BLACK Logo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171180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469017"/>
      </p:ext>
    </p:extLst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1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920" y="6677025"/>
            <a:ext cx="2302168" cy="402652"/>
          </a:xfrm>
          <a:prstGeom prst="rect">
            <a:avLst/>
          </a:prstGeom>
        </p:spPr>
        <p:txBody>
          <a:bodyPr vert="horz" lIns="98661" tIns="49323" rIns="98661" bIns="49323" rtlCol="0" anchor="ctr"/>
          <a:lstStyle>
            <a:lvl1pPr algn="r">
              <a:defRPr sz="1300">
                <a:solidFill>
                  <a:schemeClr val="bg1"/>
                </a:solidFill>
                <a:latin typeface="Vectora LH Black"/>
                <a:cs typeface="Vectora LH Black"/>
              </a:defRPr>
            </a:lvl1pPr>
          </a:lstStyle>
          <a:p>
            <a:fld id="{FDF4FFE2-6B85-2B4D-801E-538673A10BB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3719" y="3074990"/>
            <a:ext cx="3918536" cy="1260475"/>
          </a:xfrm>
          <a:prstGeom prst="rect">
            <a:avLst/>
          </a:prstGeom>
        </p:spPr>
        <p:txBody>
          <a:bodyPr lIns="98661" tIns="49323" rIns="98661" bIns="49323">
            <a:normAutofit/>
          </a:bodyPr>
          <a:lstStyle>
            <a:lvl1pPr algn="l">
              <a:defRPr sz="2100" b="1" i="0" baseline="0">
                <a:solidFill>
                  <a:schemeClr val="bg1"/>
                </a:solidFill>
                <a:latin typeface="Vectora LH Bold"/>
                <a:cs typeface="Vectora LH Bold"/>
              </a:defRPr>
            </a:lvl1pPr>
          </a:lstStyle>
          <a:p>
            <a:r>
              <a:rPr lang="ga-IE" dirty="0" smtClean="0"/>
              <a:t>Input Section Title</a:t>
            </a:r>
            <a:br>
              <a:rPr lang="ga-IE" dirty="0" smtClean="0"/>
            </a:br>
            <a:endParaRPr lang="en-US" dirty="0"/>
          </a:p>
        </p:txBody>
      </p:sp>
      <p:pic>
        <p:nvPicPr>
          <p:cNvPr id="8" name="Picture 7" descr="B&amp;A_Logo_outlined_for 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6" y="6251815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60620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65"/>
            <a:ext cx="9085342" cy="1621111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6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4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7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4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0883-56D3-0840-A8A8-9172D7CC92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DBC7-9253-FD49-B7C1-DB9C0A69E5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707305"/>
      </p:ext>
    </p:extLst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9" y="-34999"/>
            <a:ext cx="10384879" cy="126047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900" b="1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32" y="1477213"/>
            <a:ext cx="9619774" cy="499113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00"/>
              </a:spcBef>
              <a:spcAft>
                <a:spcPts val="500"/>
              </a:spcAft>
              <a:buClr>
                <a:srgbClr val="0092D2"/>
              </a:buClr>
              <a:buSzPct val="110000"/>
              <a:buFont typeface="Verdana" pitchFamily="34" charset="0"/>
              <a:buChar char="●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3567" indent="-309061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v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500"/>
              </a:spcBef>
              <a:spcAft>
                <a:spcPts val="500"/>
              </a:spcAft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659805" y="7034466"/>
            <a:ext cx="494431" cy="307167"/>
          </a:xfrm>
          <a:prstGeom prst="rect">
            <a:avLst/>
          </a:prstGeom>
          <a:noFill/>
        </p:spPr>
        <p:txBody>
          <a:bodyPr wrap="none" lIns="90837" tIns="45418" rIns="90837" bIns="45418" rtlCol="0">
            <a:spAutoFit/>
          </a:bodyPr>
          <a:lstStyle/>
          <a:p>
            <a:pPr algn="r" defTabSz="494504"/>
            <a:fld id="{E76ABE43-F0DC-4733-9EA1-077B108045BC}" type="slidenum">
              <a:rPr lang="en-GB" sz="14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 defTabSz="494504"/>
              <a:t>‹#›</a:t>
            </a:fld>
            <a:endParaRPr lang="en-GB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" name="Picture 2" descr="C:\Users\brenda.waldron\Desktop\B&amp;A logo for email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45" y="6900695"/>
            <a:ext cx="917575" cy="49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95193" y="7305919"/>
            <a:ext cx="1023446" cy="261012"/>
          </a:xfrm>
          <a:prstGeom prst="rect">
            <a:avLst/>
          </a:prstGeom>
          <a:noFill/>
        </p:spPr>
        <p:txBody>
          <a:bodyPr wrap="none" lIns="90849" tIns="45424" rIns="90849" bIns="45424" rtlCol="0">
            <a:spAutoFit/>
          </a:bodyPr>
          <a:lstStyle/>
          <a:p>
            <a:pPr defTabSz="494504"/>
            <a:r>
              <a:rPr lang="en-IE" sz="1100" dirty="0" smtClean="0">
                <a:solidFill>
                  <a:prstClr val="white">
                    <a:lumMod val="50000"/>
                  </a:prstClr>
                </a:solidFill>
              </a:rPr>
              <a:t>Confidential</a:t>
            </a:r>
            <a:endParaRPr lang="en-IE" sz="11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6316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6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19" Type="http://schemas.openxmlformats.org/officeDocument/2006/relationships/theme" Target="../theme/theme16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10" Type="http://schemas.openxmlformats.org/officeDocument/2006/relationships/theme" Target="../theme/theme17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54.xml"/><Relationship Id="rId9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6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8.xml"/><Relationship Id="rId10" Type="http://schemas.openxmlformats.org/officeDocument/2006/relationships/theme" Target="../theme/theme22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7.xml"/><Relationship Id="rId10" Type="http://schemas.openxmlformats.org/officeDocument/2006/relationships/theme" Target="../theme/theme23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theme" Target="../theme/theme24.xml"/><Relationship Id="rId5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5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theme" Target="../theme/theme25.xml"/><Relationship Id="rId5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0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theme" Target="../theme/theme26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3.xml"/><Relationship Id="rId10" Type="http://schemas.openxmlformats.org/officeDocument/2006/relationships/theme" Target="../theme/theme2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5" Type="http://schemas.openxmlformats.org/officeDocument/2006/relationships/theme" Target="../theme/theme29.xml"/><Relationship Id="rId4" Type="http://schemas.openxmlformats.org/officeDocument/2006/relationships/slideLayout" Target="../slideLayouts/slideLayout2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6.xml"/><Relationship Id="rId10" Type="http://schemas.openxmlformats.org/officeDocument/2006/relationships/theme" Target="../theme/theme30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4.xml"/><Relationship Id="rId9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3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5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theme" Target="../theme/theme34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9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5" Type="http://schemas.openxmlformats.org/officeDocument/2006/relationships/theme" Target="../theme/theme35.xml"/><Relationship Id="rId4" Type="http://schemas.openxmlformats.org/officeDocument/2006/relationships/slideLayout" Target="../slideLayouts/slideLayout266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5" Type="http://schemas.openxmlformats.org/officeDocument/2006/relationships/theme" Target="../theme/theme36.xml"/><Relationship Id="rId4" Type="http://schemas.openxmlformats.org/officeDocument/2006/relationships/slideLayout" Target="../slideLayouts/slideLayout270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5" Type="http://schemas.openxmlformats.org/officeDocument/2006/relationships/theme" Target="../theme/theme37.xml"/><Relationship Id="rId4" Type="http://schemas.openxmlformats.org/officeDocument/2006/relationships/slideLayout" Target="../slideLayouts/slideLayout274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Relationship Id="rId5" Type="http://schemas.openxmlformats.org/officeDocument/2006/relationships/theme" Target="../theme/theme38.xml"/><Relationship Id="rId4" Type="http://schemas.openxmlformats.org/officeDocument/2006/relationships/slideLayout" Target="../slideLayouts/slideLayout27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/>
              <a:pPr/>
              <a:t>16/02/2016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65374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76" r:id="rId3"/>
    <p:sldLayoutId id="2147483677" r:id="rId4"/>
    <p:sldLayoutId id="2147483678" r:id="rId5"/>
    <p:sldLayoutId id="2147483766" r:id="rId6"/>
    <p:sldLayoutId id="2147483987" r:id="rId7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61" y="303214"/>
            <a:ext cx="9618663" cy="669900"/>
          </a:xfrm>
          <a:prstGeom prst="rect">
            <a:avLst/>
          </a:prstGeom>
        </p:spPr>
        <p:txBody>
          <a:bodyPr vert="horz" lIns="90726" tIns="45362" rIns="90726" bIns="453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61" y="1765369"/>
            <a:ext cx="9618663" cy="4991101"/>
          </a:xfrm>
          <a:prstGeom prst="rect">
            <a:avLst/>
          </a:prstGeom>
        </p:spPr>
        <p:txBody>
          <a:bodyPr vert="horz" lIns="90726" tIns="45362" rIns="90726" bIns="453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726" tIns="45362" rIns="90726" bIns="4536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3894"/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3894"/>
              <a:t>16/02/2016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726" tIns="45362" rIns="90726" bIns="4536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3894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726" tIns="45362" rIns="90726" bIns="4536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3894"/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3894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34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3894" rtl="0" eaLnBrk="1" latinLnBrk="0" hangingPunct="1">
        <a:spcBef>
          <a:spcPct val="0"/>
        </a:spcBef>
        <a:buNone/>
        <a:defRPr sz="29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0418" indent="-370418" algn="l" defTabSz="493894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2574" indent="-308677" algn="l" defTabSz="493894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4712" indent="-246941" algn="l" defTabSz="49389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622" indent="-246941" algn="l" defTabSz="493894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2514" indent="-246941" algn="l" defTabSz="493894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400" indent="-246941" algn="l" defTabSz="4938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0297" indent="-246941" algn="l" defTabSz="4938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4181" indent="-246941" algn="l" defTabSz="4938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8081" indent="-246941" algn="l" defTabSz="4938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894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7793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671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571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69447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347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57236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1128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9" y="303214"/>
            <a:ext cx="9618663" cy="669900"/>
          </a:xfrm>
          <a:prstGeom prst="rect">
            <a:avLst/>
          </a:prstGeom>
        </p:spPr>
        <p:txBody>
          <a:bodyPr vert="horz" lIns="90837" tIns="45418" rIns="90837" bIns="454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9" y="1765358"/>
            <a:ext cx="9618663" cy="4991101"/>
          </a:xfrm>
          <a:prstGeom prst="rect">
            <a:avLst/>
          </a:prstGeom>
        </p:spPr>
        <p:txBody>
          <a:bodyPr vert="horz" lIns="90837" tIns="45418" rIns="90837" bIns="454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37" tIns="45418" rIns="90837" bIns="454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504"/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4504"/>
              <a:t>16/02/2016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37" tIns="45418" rIns="90837" bIns="454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504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37" tIns="45418" rIns="90837" bIns="454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504"/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4504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18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  <p:sldLayoutId id="2147484046" r:id="rId18"/>
    <p:sldLayoutId id="2147484047" r:id="rId19"/>
    <p:sldLayoutId id="2147484048" r:id="rId20"/>
    <p:sldLayoutId id="2147484049" r:id="rId2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504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0878" indent="-370878" algn="l" defTabSz="494504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567" indent="-309061" algn="l" defTabSz="494504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240" indent="-247248" algn="l" defTabSz="49450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0759" indent="-247248" algn="l" defTabSz="494504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5268" indent="-247248" algn="l" defTabSz="494504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762" indent="-247248" algn="l" defTabSz="49450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4270" indent="-247248" algn="l" defTabSz="49450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766" indent="-247248" algn="l" defTabSz="49450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3272" indent="-247248" algn="l" defTabSz="49450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504" algn="l" defTabSz="494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algn="l" defTabSz="494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3505" algn="l" defTabSz="494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14" algn="l" defTabSz="494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2504" algn="l" defTabSz="494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11" algn="l" defTabSz="494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1514" algn="l" defTabSz="494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6017" algn="l" defTabSz="494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14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73" y="303214"/>
            <a:ext cx="9618663" cy="669900"/>
          </a:xfrm>
          <a:prstGeom prst="rect">
            <a:avLst/>
          </a:prstGeom>
        </p:spPr>
        <p:txBody>
          <a:bodyPr vert="horz" lIns="90614" tIns="45305" rIns="90614" bIns="453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73" y="1765380"/>
            <a:ext cx="9618663" cy="4991101"/>
          </a:xfrm>
          <a:prstGeom prst="rect">
            <a:avLst/>
          </a:prstGeom>
        </p:spPr>
        <p:txBody>
          <a:bodyPr vert="horz" lIns="90614" tIns="45305" rIns="90614" bIns="453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614" tIns="45305" rIns="90614" bIns="4530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3283"/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3283"/>
              <a:t>16/02/2016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614" tIns="45305" rIns="90614" bIns="4530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3283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614" tIns="45305" rIns="90614" bIns="4530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3283"/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3283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51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3283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69959" indent="-369959" algn="l" defTabSz="493283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1582" indent="-308294" algn="l" defTabSz="493283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3185" indent="-246635" algn="l" defTabSz="493283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6485" indent="-246635" algn="l" defTabSz="493283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19767" indent="-246635" algn="l" defTabSz="493283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13042" indent="-246635" algn="l" defTabSz="49328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6328" indent="-246635" algn="l" defTabSz="49328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9603" indent="-246635" algn="l" defTabSz="49328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2892" indent="-246635" algn="l" defTabSz="49328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2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283" algn="l" defTabSz="4932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6572" algn="l" defTabSz="4932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79840" algn="l" defTabSz="4932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129" algn="l" defTabSz="4932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66395" algn="l" defTabSz="4932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59685" algn="l" defTabSz="4932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52963" algn="l" defTabSz="4932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46245" algn="l" defTabSz="4932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9" y="303214"/>
            <a:ext cx="9618663" cy="669900"/>
          </a:xfrm>
          <a:prstGeom prst="rect">
            <a:avLst/>
          </a:prstGeom>
        </p:spPr>
        <p:txBody>
          <a:bodyPr vert="horz" lIns="90837" tIns="45418" rIns="90837" bIns="454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9" y="1765358"/>
            <a:ext cx="9618663" cy="4991101"/>
          </a:xfrm>
          <a:prstGeom prst="rect">
            <a:avLst/>
          </a:prstGeom>
        </p:spPr>
        <p:txBody>
          <a:bodyPr vert="horz" lIns="90837" tIns="45418" rIns="90837" bIns="454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37" tIns="45418" rIns="90837" bIns="454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504"/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4504"/>
              <a:t>16/02/2016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37" tIns="45418" rIns="90837" bIns="454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504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37" tIns="45418" rIns="90837" bIns="454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504"/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4504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90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504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0878" indent="-370878" algn="l" defTabSz="494504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567" indent="-309061" algn="l" defTabSz="494504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240" indent="-247248" algn="l" defTabSz="49450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0759" indent="-247248" algn="l" defTabSz="494504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5268" indent="-247248" algn="l" defTabSz="494504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762" indent="-247248" algn="l" defTabSz="49450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4270" indent="-247248" algn="l" defTabSz="49450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766" indent="-247248" algn="l" defTabSz="49450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3272" indent="-247248" algn="l" defTabSz="49450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504" algn="l" defTabSz="494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algn="l" defTabSz="494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3505" algn="l" defTabSz="494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14" algn="l" defTabSz="494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2504" algn="l" defTabSz="494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11" algn="l" defTabSz="494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1514" algn="l" defTabSz="494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6017" algn="l" defTabSz="494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88" y="303214"/>
            <a:ext cx="9618663" cy="669900"/>
          </a:xfrm>
          <a:prstGeom prst="rect">
            <a:avLst/>
          </a:prstGeom>
        </p:spPr>
        <p:txBody>
          <a:bodyPr vert="horz" lIns="90468" tIns="45232" rIns="90468" bIns="4523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88" y="1765394"/>
            <a:ext cx="9618663" cy="4991101"/>
          </a:xfrm>
          <a:prstGeom prst="rect">
            <a:avLst/>
          </a:prstGeom>
        </p:spPr>
        <p:txBody>
          <a:bodyPr vert="horz" lIns="90468" tIns="45232" rIns="90468" bIns="452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468" tIns="45232" rIns="90468" bIns="4523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2490"/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2490"/>
              <a:t>16/02/2016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468" tIns="45232" rIns="90468" bIns="4523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249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468" tIns="45232" rIns="90468" bIns="4523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2490"/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249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58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2490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69366" indent="-369366" algn="l" defTabSz="492490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0295" indent="-307799" algn="l" defTabSz="49249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1204" indent="-246239" algn="l" defTabSz="49249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712" indent="-246239" algn="l" defTabSz="49249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16201" indent="-246239" algn="l" defTabSz="49249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08684" indent="-246239" algn="l" defTabSz="49249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1177" indent="-246239" algn="l" defTabSz="49249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3660" indent="-246239" algn="l" defTabSz="49249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6153" indent="-246239" algn="l" defTabSz="49249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24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2490" algn="l" defTabSz="4924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4986" algn="l" defTabSz="4924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77465" algn="l" defTabSz="4924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69963" algn="l" defTabSz="4924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62433" algn="l" defTabSz="4924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54934" algn="l" defTabSz="4924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47417" algn="l" defTabSz="4924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39911" algn="l" defTabSz="4924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76" y="303214"/>
            <a:ext cx="9618663" cy="669900"/>
          </a:xfrm>
          <a:prstGeom prst="rect">
            <a:avLst/>
          </a:prstGeom>
        </p:spPr>
        <p:txBody>
          <a:bodyPr vert="horz" lIns="90580" tIns="45289" rIns="90580" bIns="45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76" y="1765383"/>
            <a:ext cx="9618663" cy="4991101"/>
          </a:xfrm>
          <a:prstGeom prst="rect">
            <a:avLst/>
          </a:prstGeom>
        </p:spPr>
        <p:txBody>
          <a:bodyPr vert="horz" lIns="90580" tIns="45289" rIns="90580" bIns="452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580" tIns="45289" rIns="90580" bIns="4528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3100"/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3100"/>
              <a:t>16/02/2016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580" tIns="45289" rIns="90580" bIns="4528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31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580" tIns="45289" rIns="90580" bIns="4528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3100"/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3100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85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3100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69822" indent="-369822" algn="l" defTabSz="493100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1285" indent="-308179" algn="l" defTabSz="4931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2727" indent="-246544" algn="l" defTabSz="4931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5845" indent="-246544" algn="l" defTabSz="4931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18944" indent="-246544" algn="l" defTabSz="4931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12036" indent="-246544" algn="l" defTabSz="4931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39" indent="-246544" algn="l" defTabSz="4931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8231" indent="-246544" algn="l" defTabSz="4931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1335" indent="-246544" algn="l" defTabSz="4931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100" algn="l" defTabSz="493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6206" algn="l" defTabSz="493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79291" algn="l" defTabSz="493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2397" algn="l" defTabSz="493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65479" algn="l" defTabSz="493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587" algn="l" defTabSz="493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51682" algn="l" defTabSz="493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44781" algn="l" defTabSz="4931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61" y="303214"/>
            <a:ext cx="9618663" cy="669900"/>
          </a:xfrm>
          <a:prstGeom prst="rect">
            <a:avLst/>
          </a:prstGeom>
        </p:spPr>
        <p:txBody>
          <a:bodyPr vert="horz" lIns="90726" tIns="45362" rIns="90726" bIns="453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61" y="1765369"/>
            <a:ext cx="9618663" cy="4991101"/>
          </a:xfrm>
          <a:prstGeom prst="rect">
            <a:avLst/>
          </a:prstGeom>
        </p:spPr>
        <p:txBody>
          <a:bodyPr vert="horz" lIns="90726" tIns="45362" rIns="90726" bIns="453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726" tIns="45362" rIns="90726" bIns="4536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3894"/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3894"/>
              <a:t>16/02/2016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726" tIns="45362" rIns="90726" bIns="4536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3894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726" tIns="45362" rIns="90726" bIns="4536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3894"/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3894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173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3894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0418" indent="-370418" algn="l" defTabSz="493894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2574" indent="-308677" algn="l" defTabSz="493894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4712" indent="-246941" algn="l" defTabSz="49389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622" indent="-246941" algn="l" defTabSz="493894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2514" indent="-246941" algn="l" defTabSz="493894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400" indent="-246941" algn="l" defTabSz="4938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0297" indent="-246941" algn="l" defTabSz="4938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4181" indent="-246941" algn="l" defTabSz="4938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8081" indent="-246941" algn="l" defTabSz="4938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894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7793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671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571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69447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347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57236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1128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51" y="303214"/>
            <a:ext cx="9618663" cy="669900"/>
          </a:xfrm>
          <a:prstGeom prst="rect">
            <a:avLst/>
          </a:prstGeom>
        </p:spPr>
        <p:txBody>
          <a:bodyPr vert="horz" lIns="90826" tIns="45412" rIns="90826" bIns="454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51" y="1765359"/>
            <a:ext cx="9618663" cy="4991101"/>
          </a:xfrm>
          <a:prstGeom prst="rect">
            <a:avLst/>
          </a:prstGeom>
        </p:spPr>
        <p:txBody>
          <a:bodyPr vert="horz" lIns="90826" tIns="45412" rIns="90826" bIns="454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26" tIns="45412" rIns="90826" bIns="4541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443"/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4443"/>
              <a:t>16/02/2016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26" tIns="45412" rIns="90826" bIns="4541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443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26" tIns="45412" rIns="90826" bIns="4541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443"/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4443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50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443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0832" indent="-370832" algn="l" defTabSz="494443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467" indent="-309023" algn="l" defTabSz="494443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088" indent="-247217" algn="l" defTabSz="494443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0545" indent="-247217" algn="l" defTabSz="494443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4992" indent="-247217" algn="l" defTabSz="494443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425" indent="-247217" algn="l" defTabSz="4944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3873" indent="-247217" algn="l" defTabSz="4944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307" indent="-247217" algn="l" defTabSz="4944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2753" indent="-247217" algn="l" defTabSz="4944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443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8891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3322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770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2198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645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1086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5528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5" y="303214"/>
            <a:ext cx="9618663" cy="669900"/>
          </a:xfrm>
          <a:prstGeom prst="rect">
            <a:avLst/>
          </a:prstGeom>
        </p:spPr>
        <p:txBody>
          <a:bodyPr vert="horz" lIns="90883" tIns="45441" rIns="90883" bIns="454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5" y="1765353"/>
            <a:ext cx="9618663" cy="4991101"/>
          </a:xfrm>
          <a:prstGeom prst="rect">
            <a:avLst/>
          </a:prstGeom>
        </p:spPr>
        <p:txBody>
          <a:bodyPr vert="horz" lIns="90883" tIns="45441" rIns="90883" bIns="454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83" tIns="45441" rIns="90883" bIns="454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749"/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4749"/>
              <a:t>16/02/2016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83" tIns="45441" rIns="90883" bIns="454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749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83" tIns="45441" rIns="90883" bIns="454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749"/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4749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738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749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62" indent="-371062" algn="l" defTabSz="494749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964" indent="-309214" algn="l" defTabSz="494749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852" indent="-247370" algn="l" defTabSz="494749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615" indent="-247370" algn="l" defTabSz="49474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371" indent="-247370" algn="l" defTabSz="494749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108" indent="-247370" algn="l" defTabSz="49474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860" indent="-247370" algn="l" defTabSz="49474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600" indent="-247370" algn="l" defTabSz="49474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5352" indent="-247370" algn="l" defTabSz="49474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749" algn="l" defTabSz="494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504" algn="l" defTabSz="494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240" algn="l" defTabSz="494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991" algn="l" defTabSz="494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726" algn="l" defTabSz="494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79" algn="l" defTabSz="494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3226" algn="l" defTabSz="494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974" algn="l" defTabSz="494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16/02/2016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772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9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32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5" y="303214"/>
            <a:ext cx="9618663" cy="669900"/>
          </a:xfrm>
          <a:prstGeom prst="rect">
            <a:avLst/>
          </a:prstGeom>
        </p:spPr>
        <p:txBody>
          <a:bodyPr vert="horz" lIns="90883" tIns="45441" rIns="90883" bIns="454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5" y="1765353"/>
            <a:ext cx="9618663" cy="4991101"/>
          </a:xfrm>
          <a:prstGeom prst="rect">
            <a:avLst/>
          </a:prstGeom>
        </p:spPr>
        <p:txBody>
          <a:bodyPr vert="horz" lIns="90883" tIns="45441" rIns="90883" bIns="454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83" tIns="45441" rIns="90883" bIns="454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749"/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4749"/>
              <a:t>16/02/2016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83" tIns="45441" rIns="90883" bIns="454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749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83" tIns="45441" rIns="90883" bIns="454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749"/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4749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286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749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62" indent="-371062" algn="l" defTabSz="494749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964" indent="-309214" algn="l" defTabSz="494749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852" indent="-247370" algn="l" defTabSz="494749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615" indent="-247370" algn="l" defTabSz="49474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371" indent="-247370" algn="l" defTabSz="494749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108" indent="-247370" algn="l" defTabSz="49474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860" indent="-247370" algn="l" defTabSz="49474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600" indent="-247370" algn="l" defTabSz="49474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5352" indent="-247370" algn="l" defTabSz="49474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749" algn="l" defTabSz="494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504" algn="l" defTabSz="494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240" algn="l" defTabSz="494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991" algn="l" defTabSz="494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726" algn="l" defTabSz="494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79" algn="l" defTabSz="494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3226" algn="l" defTabSz="494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974" algn="l" defTabSz="494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56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81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34432" y="302865"/>
            <a:ext cx="9619774" cy="67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33" tIns="45566" rIns="91133" bIns="455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E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432" y="1764693"/>
            <a:ext cx="9619774" cy="499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33" tIns="45566" rIns="91133" bIns="45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E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vert="horz" lIns="91133" tIns="45566" rIns="91133" bIns="45566" rtlCol="0" anchor="ctr"/>
          <a:lstStyle>
            <a:lvl1pPr algn="l" defTabSz="496094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>
                    <a:tint val="75000"/>
                  </a:prstClr>
                </a:solidFill>
                <a:latin typeface="Verdana"/>
              </a:defRPr>
            </a:lvl1pPr>
          </a:lstStyle>
          <a:p>
            <a:pPr>
              <a:defRPr/>
            </a:pPr>
            <a:fld id="{A18EAF4D-C30F-4BA1-8CD5-88AD99CE7879}" type="datetimeFigureOut">
              <a:rPr lang="en-IE"/>
              <a:pPr>
                <a:defRPr/>
              </a:pPr>
              <a:t>16/02/2016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5" y="7009643"/>
            <a:ext cx="3384735" cy="402652"/>
          </a:xfrm>
          <a:prstGeom prst="rect">
            <a:avLst/>
          </a:prstGeom>
        </p:spPr>
        <p:txBody>
          <a:bodyPr vert="horz" lIns="91133" tIns="45566" rIns="91133" bIns="45566" rtlCol="0" anchor="ctr"/>
          <a:lstStyle>
            <a:lvl1pPr algn="ctr" defTabSz="496094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>
                    <a:tint val="75000"/>
                  </a:prstClr>
                </a:solidFill>
                <a:latin typeface="Verdana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vert="horz" lIns="91133" tIns="45566" rIns="91133" bIns="45566" rtlCol="0" anchor="ctr"/>
          <a:lstStyle>
            <a:lvl1pPr algn="r" defTabSz="496094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>
                    <a:tint val="75000"/>
                  </a:prstClr>
                </a:solidFill>
                <a:latin typeface="Verdana"/>
              </a:defRPr>
            </a:lvl1pPr>
          </a:lstStyle>
          <a:p>
            <a:pPr>
              <a:defRPr/>
            </a:pPr>
            <a:fld id="{888AC7EC-1343-4778-8EF7-D8A8E395D2A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416300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56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49456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9456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9456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9456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519818" algn="l" defTabSz="494560" rtl="0" fontAlgn="base">
        <a:spcBef>
          <a:spcPct val="0"/>
        </a:spcBef>
        <a:spcAft>
          <a:spcPct val="0"/>
        </a:spcAft>
        <a:defRPr sz="2400" b="1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1039652" algn="l" defTabSz="494560" rtl="0" fontAlgn="base">
        <a:spcBef>
          <a:spcPct val="0"/>
        </a:spcBef>
        <a:spcAft>
          <a:spcPct val="0"/>
        </a:spcAft>
        <a:defRPr sz="2400" b="1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559482" algn="l" defTabSz="494560" rtl="0" fontAlgn="base">
        <a:spcBef>
          <a:spcPct val="0"/>
        </a:spcBef>
        <a:spcAft>
          <a:spcPct val="0"/>
        </a:spcAft>
        <a:defRPr sz="2400" b="1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2079308" algn="l" defTabSz="494560" rtl="0" fontAlgn="base">
        <a:spcBef>
          <a:spcPct val="0"/>
        </a:spcBef>
        <a:spcAft>
          <a:spcPct val="0"/>
        </a:spcAft>
        <a:defRPr sz="2400" b="1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71822" indent="-371822" algn="l" defTabSz="494560" rtl="0" eaLnBrk="0" fontAlgn="base" hangingPunct="0">
        <a:spcBef>
          <a:spcPct val="20000"/>
        </a:spcBef>
        <a:spcAft>
          <a:spcPct val="0"/>
        </a:spcAft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5012" indent="-308646" algn="l" defTabSz="494560" rtl="0" eaLnBrk="0" fontAlgn="base" hangingPunct="0">
        <a:spcBef>
          <a:spcPct val="20000"/>
        </a:spcBef>
        <a:spcAft>
          <a:spcPct val="0"/>
        </a:spcAft>
        <a:buClr>
          <a:srgbClr val="262626"/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9997" indent="-247278" algn="l" defTabSz="49456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1734558" indent="-247278" algn="l" defTabSz="49456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2230930" indent="-247278" algn="l" defTabSz="49456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728520" indent="-248045" algn="l" defTabSz="4960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4617" indent="-248045" algn="l" defTabSz="4960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0708" indent="-248045" algn="l" defTabSz="4960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6805" indent="-248045" algn="l" defTabSz="4960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094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2192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8283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81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0468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6565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662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68756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34432" y="302865"/>
            <a:ext cx="9619774" cy="67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E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432" y="1764666"/>
            <a:ext cx="9619774" cy="499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E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 defTabSz="497631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>
                    <a:tint val="75000"/>
                  </a:prstClr>
                </a:solidFill>
                <a:latin typeface="Verdana"/>
              </a:defRPr>
            </a:lvl1pPr>
          </a:lstStyle>
          <a:p>
            <a:pPr>
              <a:defRPr/>
            </a:pPr>
            <a:fld id="{A18EAF4D-C30F-4BA1-8CD5-88AD99CE7879}" type="datetimeFigureOut">
              <a:rPr lang="en-IE"/>
              <a:pPr>
                <a:defRPr/>
              </a:pPr>
              <a:t>16/02/2016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 defTabSz="497631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>
                    <a:tint val="75000"/>
                  </a:prstClr>
                </a:solidFill>
                <a:latin typeface="Verdana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 defTabSz="497631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>
                    <a:tint val="75000"/>
                  </a:prstClr>
                </a:solidFill>
                <a:latin typeface="Verdana"/>
              </a:defRPr>
            </a:lvl1pPr>
          </a:lstStyle>
          <a:p>
            <a:pPr>
              <a:defRPr/>
            </a:pPr>
            <a:fld id="{888AC7EC-1343-4778-8EF7-D8A8E395D2A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270206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6089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496089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96089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96089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96089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521437" algn="l" defTabSz="496089" rtl="0" fontAlgn="base">
        <a:spcBef>
          <a:spcPct val="0"/>
        </a:spcBef>
        <a:spcAft>
          <a:spcPct val="0"/>
        </a:spcAft>
        <a:defRPr sz="2400" b="1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1042873" algn="l" defTabSz="496089" rtl="0" fontAlgn="base">
        <a:spcBef>
          <a:spcPct val="0"/>
        </a:spcBef>
        <a:spcAft>
          <a:spcPct val="0"/>
        </a:spcAft>
        <a:defRPr sz="2400" b="1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564310" algn="l" defTabSz="496089" rtl="0" fontAlgn="base">
        <a:spcBef>
          <a:spcPct val="0"/>
        </a:spcBef>
        <a:spcAft>
          <a:spcPct val="0"/>
        </a:spcAft>
        <a:defRPr sz="2400" b="1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2085746" algn="l" defTabSz="496089" rtl="0" fontAlgn="base">
        <a:spcBef>
          <a:spcPct val="0"/>
        </a:spcBef>
        <a:spcAft>
          <a:spcPct val="0"/>
        </a:spcAft>
        <a:defRPr sz="2400" b="1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72972" indent="-372972" algn="l" defTabSz="496089" rtl="0" eaLnBrk="0" fontAlgn="base" hangingPunct="0">
        <a:spcBef>
          <a:spcPct val="20000"/>
        </a:spcBef>
        <a:spcAft>
          <a:spcPct val="0"/>
        </a:spcAft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7503" indent="-309604" algn="l" defTabSz="496089" rtl="0" eaLnBrk="0" fontAlgn="base" hangingPunct="0">
        <a:spcBef>
          <a:spcPct val="20000"/>
        </a:spcBef>
        <a:spcAft>
          <a:spcPct val="0"/>
        </a:spcAft>
        <a:buClr>
          <a:srgbClr val="262626"/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43844" indent="-248045" algn="l" defTabSz="496089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1739933" indent="-248045" algn="l" defTabSz="4960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2237832" indent="-248045" algn="l" defTabSz="4960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736967" indent="-248815" algn="l" defTabSz="49763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599" indent="-248815" algn="l" defTabSz="49763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228" indent="-248815" algn="l" defTabSz="49763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9860" indent="-248815" algn="l" defTabSz="49763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31" algn="l" defTabSz="497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261" algn="l" defTabSz="497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892" algn="l" defTabSz="497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523" algn="l" defTabSz="497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152" algn="l" defTabSz="497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783" algn="l" defTabSz="497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413" algn="l" defTabSz="497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044" algn="l" defTabSz="497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195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9" y="303214"/>
            <a:ext cx="9618663" cy="6699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9" y="1765301"/>
            <a:ext cx="9618663" cy="4991101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7693"/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7693"/>
              <a:t>16/02/2016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7693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7693"/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7693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9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7693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3269" indent="-373269" algn="l" defTabSz="497693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8750" indent="-311058" algn="l" defTabSz="497693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44230" indent="-248846" algn="l" defTabSz="497693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922" indent="-248846" algn="l" defTabSz="497693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614" indent="-248846" algn="l" defTabSz="497693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306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999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690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383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9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8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76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69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46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15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84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537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3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16/02/2016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614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9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233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9" y="303214"/>
            <a:ext cx="9618663" cy="6699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9" y="1765301"/>
            <a:ext cx="9618663" cy="4991101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7693"/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7693"/>
              <a:t>16/02/2016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7693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7693"/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7693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779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50" r:id="rId8"/>
    <p:sldLayoutId id="2147484451" r:id="rId9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7693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3269" indent="-373269" algn="l" defTabSz="497693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8750" indent="-311058" algn="l" defTabSz="497693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44230" indent="-248846" algn="l" defTabSz="497693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922" indent="-248846" algn="l" defTabSz="497693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614" indent="-248846" algn="l" defTabSz="497693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306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999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690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383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9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8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76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69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46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15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84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537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9" y="303214"/>
            <a:ext cx="9618663" cy="669900"/>
          </a:xfrm>
          <a:prstGeom prst="rect">
            <a:avLst/>
          </a:prstGeom>
        </p:spPr>
        <p:txBody>
          <a:bodyPr vert="horz" lIns="91428" tIns="45715" rIns="91428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9" y="1765301"/>
            <a:ext cx="9618663" cy="4991101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7693"/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7693"/>
              <a:t>16/02/2016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7693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7693"/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7693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98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7693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3269" indent="-373269" algn="l" defTabSz="497693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8750" indent="-311058" algn="l" defTabSz="497693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44230" indent="-248846" algn="l" defTabSz="497693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922" indent="-248846" algn="l" defTabSz="497693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614" indent="-248846" algn="l" defTabSz="497693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306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999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690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383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9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8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76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69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46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15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84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537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90" y="303214"/>
            <a:ext cx="9618663" cy="6699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90" y="1765302"/>
            <a:ext cx="9618663" cy="4991101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7631"/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7631"/>
              <a:t>16/02/2016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7631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7631"/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7631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1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7631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3223" indent="-373223" algn="l" defTabSz="497631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8650" indent="-311020" algn="l" defTabSz="497631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44076" indent="-248815" algn="l" defTabSz="497631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707" indent="-248815" algn="l" defTabSz="497631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338" indent="-248815" algn="l" defTabSz="497631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967" indent="-248815" algn="l" defTabSz="49763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599" indent="-248815" algn="l" defTabSz="49763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228" indent="-248815" algn="l" defTabSz="49763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9860" indent="-248815" algn="l" defTabSz="49763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31" algn="l" defTabSz="497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261" algn="l" defTabSz="497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892" algn="l" defTabSz="497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523" algn="l" defTabSz="497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152" algn="l" defTabSz="497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783" algn="l" defTabSz="497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413" algn="l" defTabSz="497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044" algn="l" defTabSz="49763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42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512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16/02/2016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303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9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16/02/2016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5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9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16/02/2016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948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10" r:id="rId3"/>
    <p:sldLayoutId id="2147484511" r:id="rId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9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16/02/2016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3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9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51" y="303214"/>
            <a:ext cx="9618663" cy="669900"/>
          </a:xfrm>
          <a:prstGeom prst="rect">
            <a:avLst/>
          </a:prstGeom>
        </p:spPr>
        <p:txBody>
          <a:bodyPr vert="horz" lIns="90826" tIns="45412" rIns="90826" bIns="454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51" y="1765359"/>
            <a:ext cx="9618663" cy="4991101"/>
          </a:xfrm>
          <a:prstGeom prst="rect">
            <a:avLst/>
          </a:prstGeom>
        </p:spPr>
        <p:txBody>
          <a:bodyPr vert="horz" lIns="90826" tIns="45412" rIns="90826" bIns="454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26" tIns="45412" rIns="90826" bIns="4541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443"/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4443"/>
              <a:t>16/02/2016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26" tIns="45412" rIns="90826" bIns="4541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443"/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26" tIns="45412" rIns="90826" bIns="4541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4443"/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4443"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78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4" r:id="rId2"/>
    <p:sldLayoutId id="2147483785" r:id="rId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443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0832" indent="-370832" algn="l" defTabSz="494443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467" indent="-309023" algn="l" defTabSz="494443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088" indent="-247217" algn="l" defTabSz="494443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0545" indent="-247217" algn="l" defTabSz="494443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4992" indent="-247217" algn="l" defTabSz="494443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425" indent="-247217" algn="l" defTabSz="4944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3873" indent="-247217" algn="l" defTabSz="4944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307" indent="-247217" algn="l" defTabSz="4944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2753" indent="-247217" algn="l" defTabSz="4944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443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8891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3322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770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2198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645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1086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5528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16/02/2016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&amp;A_logo grey with ampersand colour-07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47" y="6949777"/>
            <a:ext cx="877486" cy="4751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801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16/02/2016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&amp;A_logo grey with ampersand colour-0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47" y="6949777"/>
            <a:ext cx="877486" cy="4751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339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34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46" y="303214"/>
            <a:ext cx="9618663" cy="669900"/>
          </a:xfrm>
          <a:prstGeom prst="rect">
            <a:avLst/>
          </a:prstGeom>
        </p:spPr>
        <p:txBody>
          <a:bodyPr vert="horz" lIns="90872" tIns="45435" rIns="90872" bIns="45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46" y="1765355"/>
            <a:ext cx="9618663" cy="4991101"/>
          </a:xfrm>
          <a:prstGeom prst="rect">
            <a:avLst/>
          </a:prstGeom>
        </p:spPr>
        <p:txBody>
          <a:bodyPr vert="horz" lIns="90872" tIns="45435" rIns="90872" bIns="45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872" tIns="45435" rIns="90872" bIns="4543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061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4687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1016" indent="-371016" algn="l" defTabSz="494687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3864" indent="-309176" algn="l" defTabSz="494687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6699" indent="-247339" algn="l" defTabSz="494687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1401" indent="-247339" algn="l" defTabSz="494687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6095" indent="-247339" algn="l" defTabSz="494687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7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546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0141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4832" indent="-247339" algn="l" defTabSz="4946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687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38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05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746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3421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12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2798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7485" algn="l" defTabSz="49468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5061" y="303214"/>
            <a:ext cx="9618663" cy="669900"/>
          </a:xfrm>
          <a:prstGeom prst="rect">
            <a:avLst/>
          </a:prstGeom>
        </p:spPr>
        <p:txBody>
          <a:bodyPr vert="horz" lIns="90726" tIns="45362" rIns="90726" bIns="453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61" y="1765369"/>
            <a:ext cx="9618663" cy="4991101"/>
          </a:xfrm>
          <a:prstGeom prst="rect">
            <a:avLst/>
          </a:prstGeom>
        </p:spPr>
        <p:txBody>
          <a:bodyPr vert="horz" lIns="90726" tIns="45362" rIns="90726" bIns="453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90726" tIns="45362" rIns="90726" bIns="4536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3894"/>
            <a:fld id="{730E75A0-1FD5-43E9-B23A-0C9BDE8B77C3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3894"/>
              <a:t>16/02/2016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90726" tIns="45362" rIns="90726" bIns="4536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3894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90726" tIns="45362" rIns="90726" bIns="4536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93894"/>
            <a:fld id="{912C70CE-909F-4BAF-90C1-E6DBC07CA283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93894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74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5" r:id="rId6"/>
    <p:sldLayoutId id="2147483998" r:id="rId7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93894" rtl="0" eaLnBrk="1" latinLnBrk="0" hangingPunct="1">
        <a:spcBef>
          <a:spcPct val="0"/>
        </a:spcBef>
        <a:buNone/>
        <a:defRPr sz="2400" b="1" kern="1200">
          <a:solidFill>
            <a:srgbClr val="068FC4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70418" indent="-370418" algn="l" defTabSz="493894" rtl="0" eaLnBrk="1" latinLnBrk="0" hangingPunct="1">
        <a:spcBef>
          <a:spcPct val="20000"/>
        </a:spcBef>
        <a:buClr>
          <a:srgbClr val="068FC4"/>
        </a:buClr>
        <a:buSzPct val="110000"/>
        <a:buFont typeface="Verdana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02574" indent="-308677" algn="l" defTabSz="493894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90000"/>
        <a:buFont typeface="Wingdings" pitchFamily="2" charset="2"/>
        <a:buChar char="v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234712" indent="-246941" algn="l" defTabSz="493894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622" indent="-246941" algn="l" defTabSz="493894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22514" indent="-246941" algn="l" defTabSz="493894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400" indent="-246941" algn="l" defTabSz="4938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0297" indent="-246941" algn="l" defTabSz="4938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4181" indent="-246941" algn="l" defTabSz="4938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8081" indent="-246941" algn="l" defTabSz="4938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894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7793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671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571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69447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347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57236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1128" algn="l" defTabSz="4938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5.xml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97" t="20244" r="19111" b="13417"/>
          <a:stretch/>
        </p:blipFill>
        <p:spPr bwMode="auto">
          <a:xfrm>
            <a:off x="0" y="-1"/>
            <a:ext cx="10745691" cy="666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60" t="66360" r="18599" b="4178"/>
          <a:stretch/>
        </p:blipFill>
        <p:spPr bwMode="auto">
          <a:xfrm>
            <a:off x="0" y="4894641"/>
            <a:ext cx="10745691" cy="266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000505" y="1485957"/>
            <a:ext cx="3696071" cy="5043169"/>
          </a:xfrm>
          <a:prstGeom prst="rect">
            <a:avLst/>
          </a:prstGeom>
          <a:solidFill>
            <a:srgbClr val="0184BF">
              <a:alpha val="69804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369" tIns="51673" rIns="103369" bIns="51673" rtlCol="0" anchor="ctr"/>
          <a:lstStyle/>
          <a:p>
            <a:pPr algn="ctr"/>
            <a:endParaRPr lang="en-IE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511" y="2956212"/>
            <a:ext cx="4114800" cy="1938429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cs typeface="Verdana"/>
              </a:rPr>
              <a:t>RTÉ Player Advertising Effectiveness Study</a:t>
            </a:r>
          </a:p>
          <a:p>
            <a:endParaRPr lang="en-US" b="1" dirty="0" smtClean="0">
              <a:solidFill>
                <a:prstClr val="white"/>
              </a:solidFill>
            </a:endParaRPr>
          </a:p>
          <a:p>
            <a:r>
              <a:rPr lang="en-US" sz="1800" b="1" dirty="0">
                <a:solidFill>
                  <a:prstClr val="white"/>
                </a:solidFill>
              </a:rPr>
              <a:t>Report of Findings</a:t>
            </a:r>
          </a:p>
          <a:p>
            <a:r>
              <a:rPr lang="en-US" sz="1800" b="1" dirty="0">
                <a:solidFill>
                  <a:prstClr val="white"/>
                </a:solidFill>
                <a:cs typeface="Verdana"/>
              </a:rPr>
              <a:t>December 2015</a:t>
            </a:r>
          </a:p>
          <a:p>
            <a:endParaRPr lang="en-US" b="1" dirty="0">
              <a:solidFill>
                <a:prstClr val="white"/>
              </a:solidFill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567" y="4639734"/>
            <a:ext cx="1463669" cy="24622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  <a:cs typeface="Verdana"/>
              </a:rPr>
              <a:t>Prepared For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86495" y="5759632"/>
            <a:ext cx="3480162" cy="769441"/>
          </a:xfrm>
          <a:prstGeom prst="rect">
            <a:avLst/>
          </a:prstGeom>
          <a:noFill/>
        </p:spPr>
        <p:txBody>
          <a:bodyPr wrap="square" lIns="90883" tIns="45441" rIns="90883" bIns="45441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  <a:cs typeface="Verdana"/>
              </a:rPr>
              <a:t>PREPARED BY:</a:t>
            </a:r>
          </a:p>
          <a:p>
            <a:r>
              <a:rPr lang="en-US" sz="1000" dirty="0">
                <a:solidFill>
                  <a:prstClr val="white"/>
                </a:solidFill>
                <a:cs typeface="Verdana"/>
              </a:rPr>
              <a:t>Ian </a:t>
            </a:r>
            <a:r>
              <a:rPr lang="en-US" sz="1000" dirty="0" err="1">
                <a:solidFill>
                  <a:prstClr val="white"/>
                </a:solidFill>
                <a:cs typeface="Verdana"/>
              </a:rPr>
              <a:t>McShane</a:t>
            </a:r>
            <a:r>
              <a:rPr lang="en-US" sz="1000" dirty="0">
                <a:solidFill>
                  <a:prstClr val="white"/>
                </a:solidFill>
                <a:cs typeface="Verdana"/>
              </a:rPr>
              <a:t> &amp; John </a:t>
            </a:r>
            <a:r>
              <a:rPr lang="en-US" sz="1000" dirty="0" err="1">
                <a:solidFill>
                  <a:prstClr val="white"/>
                </a:solidFill>
                <a:cs typeface="Verdana"/>
              </a:rPr>
              <a:t>O’Mahony</a:t>
            </a:r>
            <a:endParaRPr lang="en-US" sz="1000" dirty="0">
              <a:solidFill>
                <a:prstClr val="white"/>
              </a:solidFill>
              <a:cs typeface="Verdana"/>
            </a:endParaRPr>
          </a:p>
          <a:p>
            <a:r>
              <a:rPr lang="en-US" sz="1000" dirty="0">
                <a:solidFill>
                  <a:prstClr val="white"/>
                </a:solidFill>
                <a:cs typeface="Verdana"/>
              </a:rPr>
              <a:t>J.6210</a:t>
            </a:r>
          </a:p>
          <a:p>
            <a:endParaRPr lang="en-US" sz="1400" dirty="0">
              <a:solidFill>
                <a:prstClr val="white"/>
              </a:solidFill>
              <a:cs typeface="Verdana"/>
            </a:endParaRPr>
          </a:p>
        </p:txBody>
      </p:sp>
      <p:pic>
        <p:nvPicPr>
          <p:cNvPr id="15" name="Picture 14" descr="B&amp;A_BLACK Logo_for PP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262" y="1861418"/>
            <a:ext cx="1691696" cy="85042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46" y="4885902"/>
            <a:ext cx="1289403" cy="85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15179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6"/>
          <p:cNvSpPr>
            <a:spLocks noGrp="1" noChangeArrowheads="1"/>
          </p:cNvSpPr>
          <p:nvPr>
            <p:ph type="title"/>
          </p:nvPr>
        </p:nvSpPr>
        <p:spPr>
          <a:xfrm>
            <a:off x="55670" y="105039"/>
            <a:ext cx="9797918" cy="840317"/>
          </a:xfrm>
        </p:spPr>
        <p:txBody>
          <a:bodyPr/>
          <a:lstStyle/>
          <a:p>
            <a:r>
              <a:rPr lang="en-GB" dirty="0" smtClean="0"/>
              <a:t>VOD Service Brand Values</a:t>
            </a:r>
            <a:br>
              <a:rPr lang="en-GB" dirty="0" smtClean="0"/>
            </a:b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 All RTÉ Player Users aged 18+, n=502</a:t>
            </a:r>
            <a:endParaRPr lang="en-GB" sz="1800" dirty="0">
              <a:solidFill>
                <a:schemeClr val="accent1"/>
              </a:solidFill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1129758" y="7056040"/>
            <a:ext cx="8425968" cy="2976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03674" tIns="51830" rIns="103674" bIns="51830" anchor="ctr"/>
          <a:lstStyle/>
          <a:p>
            <a:pPr marL="505751" indent="-505751"/>
            <a:r>
              <a:rPr lang="en-US" sz="1000" dirty="0" smtClean="0">
                <a:solidFill>
                  <a:prstClr val="black"/>
                </a:solidFill>
              </a:rPr>
              <a:t>Q.13</a:t>
            </a:r>
            <a:r>
              <a:rPr lang="en-US" sz="1000" dirty="0">
                <a:solidFill>
                  <a:prstClr val="black"/>
                </a:solidFill>
              </a:rPr>
              <a:t>	</a:t>
            </a:r>
            <a:r>
              <a:rPr lang="en-IE" sz="1000" dirty="0">
                <a:solidFill>
                  <a:prstClr val="black"/>
                </a:solidFill>
              </a:rPr>
              <a:t>Please click on those </a:t>
            </a:r>
            <a:r>
              <a:rPr lang="en-IE" sz="1000" dirty="0" smtClean="0">
                <a:solidFill>
                  <a:prstClr val="black"/>
                </a:solidFill>
              </a:rPr>
              <a:t>VOD </a:t>
            </a:r>
            <a:r>
              <a:rPr lang="en-IE" sz="1000" dirty="0">
                <a:solidFill>
                  <a:prstClr val="black"/>
                </a:solidFill>
              </a:rPr>
              <a:t>brands you feel that value applies to.</a:t>
            </a:r>
            <a:r>
              <a:rPr lang="en-US" sz="1000" dirty="0">
                <a:solidFill>
                  <a:prstClr val="black"/>
                </a:solidFill>
              </a:rPr>
              <a:t>	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011566727"/>
              </p:ext>
            </p:extLst>
          </p:nvPr>
        </p:nvGraphicFramePr>
        <p:xfrm>
          <a:off x="-992385" y="685081"/>
          <a:ext cx="964907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9783" y="6455876"/>
            <a:ext cx="8687621" cy="430887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100" b="1" kern="0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RTÉ Player </a:t>
            </a:r>
            <a:r>
              <a:rPr lang="en-IE" sz="1100" b="1" kern="0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much likely to be associated with ‘Trust’, ‘Community’,  ‘Irish’, ‘Real’ and ‘Value’ than other key VOD services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3608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6"/>
          <p:cNvSpPr>
            <a:spLocks noGrp="1" noChangeArrowheads="1"/>
          </p:cNvSpPr>
          <p:nvPr>
            <p:ph type="title"/>
          </p:nvPr>
        </p:nvSpPr>
        <p:spPr>
          <a:xfrm>
            <a:off x="55670" y="105039"/>
            <a:ext cx="9797918" cy="840317"/>
          </a:xfrm>
        </p:spPr>
        <p:txBody>
          <a:bodyPr/>
          <a:lstStyle/>
          <a:p>
            <a:r>
              <a:rPr lang="en-GB" dirty="0" smtClean="0"/>
              <a:t>VOD Service Brand Values</a:t>
            </a:r>
            <a:br>
              <a:rPr lang="en-GB" dirty="0" smtClean="0"/>
            </a:b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 All RTÉ Player Users aged 18+, n=502</a:t>
            </a:r>
            <a:endParaRPr lang="en-GB" sz="1800" dirty="0">
              <a:solidFill>
                <a:schemeClr val="accent1"/>
              </a:solidFill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1129758" y="7056040"/>
            <a:ext cx="8425968" cy="2976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03674" tIns="51830" rIns="103674" bIns="51830" anchor="ctr"/>
          <a:lstStyle/>
          <a:p>
            <a:pPr marL="505751" indent="-505751"/>
            <a:r>
              <a:rPr lang="en-US" sz="1000" dirty="0" smtClean="0">
                <a:solidFill>
                  <a:prstClr val="black"/>
                </a:solidFill>
              </a:rPr>
              <a:t>Q.13</a:t>
            </a:r>
            <a:r>
              <a:rPr lang="en-US" sz="1000" dirty="0">
                <a:solidFill>
                  <a:prstClr val="black"/>
                </a:solidFill>
              </a:rPr>
              <a:t>	</a:t>
            </a:r>
            <a:r>
              <a:rPr lang="en-IE" sz="1000" dirty="0">
                <a:solidFill>
                  <a:prstClr val="black"/>
                </a:solidFill>
              </a:rPr>
              <a:t>Please click on those </a:t>
            </a:r>
            <a:r>
              <a:rPr lang="en-IE" sz="1000" dirty="0" smtClean="0">
                <a:solidFill>
                  <a:prstClr val="black"/>
                </a:solidFill>
              </a:rPr>
              <a:t>VOD </a:t>
            </a:r>
            <a:r>
              <a:rPr lang="en-IE" sz="1000" dirty="0">
                <a:solidFill>
                  <a:prstClr val="black"/>
                </a:solidFill>
              </a:rPr>
              <a:t>brands you feel that value applies to.</a:t>
            </a:r>
            <a:r>
              <a:rPr lang="en-US" sz="1000" dirty="0">
                <a:solidFill>
                  <a:prstClr val="black"/>
                </a:solidFill>
              </a:rPr>
              <a:t>	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011566727"/>
              </p:ext>
            </p:extLst>
          </p:nvPr>
        </p:nvGraphicFramePr>
        <p:xfrm>
          <a:off x="-992385" y="685081"/>
          <a:ext cx="964907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293608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504529" y="3277369"/>
            <a:ext cx="10096374" cy="1260475"/>
          </a:xfrm>
          <a:prstGeom prst="rect">
            <a:avLst/>
          </a:prstGeom>
        </p:spPr>
        <p:txBody>
          <a:bodyPr vert="horz" lIns="99233" tIns="49611" rIns="99233" bIns="49611" rtlCol="0" anchor="ctr">
            <a:noAutofit/>
          </a:bodyPr>
          <a:lstStyle>
            <a:lvl1pPr algn="l" defTabSz="497693" rtl="0" eaLnBrk="1" latinLnBrk="0" hangingPunct="1">
              <a:spcBef>
                <a:spcPct val="0"/>
              </a:spcBef>
              <a:buNone/>
              <a:defRPr sz="2100" b="1" i="0" kern="1200" baseline="0">
                <a:solidFill>
                  <a:schemeClr val="bg1"/>
                </a:solidFill>
                <a:latin typeface="Vectora LH Bold"/>
                <a:ea typeface="Verdana" pitchFamily="34" charset="0"/>
                <a:cs typeface="Vectora LH Bold"/>
              </a:defRPr>
            </a:lvl1pPr>
          </a:lstStyle>
          <a:p>
            <a:r>
              <a:rPr lang="en-US" sz="5400" dirty="0" smtClean="0">
                <a:solidFill>
                  <a:prstClr val="white"/>
                </a:solidFill>
                <a:latin typeface="Verdana" pitchFamily="34" charset="0"/>
                <a:cs typeface="Verdana" pitchFamily="34" charset="0"/>
              </a:rPr>
              <a:t>Summary</a:t>
            </a:r>
            <a:endParaRPr lang="en-US" sz="5400" dirty="0">
              <a:solidFill>
                <a:prstClr val="white"/>
              </a:solidFill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9" name="Picture 8" descr="B&amp;A_BLACK Logo_for P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99" y="2053233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50425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Summary of Main Findings</a:t>
            </a:r>
            <a:endParaRPr lang="en-I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071" y="1477169"/>
            <a:ext cx="9619774" cy="4991131"/>
          </a:xfrm>
        </p:spPr>
        <p:txBody>
          <a:bodyPr/>
          <a:lstStyle/>
          <a:p>
            <a:r>
              <a:rPr lang="en-IE" sz="1800" dirty="0" smtClean="0"/>
              <a:t>The research has demonstrated marked effects on perceptions of all 4 of the brands that were advertised on RTÉ Player</a:t>
            </a:r>
          </a:p>
          <a:p>
            <a:r>
              <a:rPr lang="en-IE" sz="1800" dirty="0" smtClean="0"/>
              <a:t>In each case, there were increases in nearly all brand values between the pre-wave (control) and post-wave (following exposure to the campaigns on RTÉ Player)</a:t>
            </a:r>
          </a:p>
          <a:p>
            <a:r>
              <a:rPr lang="en-IE" sz="1800" dirty="0" smtClean="0"/>
              <a:t>RTÉ </a:t>
            </a:r>
            <a:r>
              <a:rPr lang="en-IE" sz="1800" dirty="0" smtClean="0"/>
              <a:t>Player has very significant competitive advantages over other VOD services on perceptions of </a:t>
            </a:r>
            <a:r>
              <a:rPr lang="en-IE" sz="1800" dirty="0" err="1" smtClean="0"/>
              <a:t>Irishness</a:t>
            </a:r>
            <a:r>
              <a:rPr lang="en-IE" sz="1800" dirty="0" smtClean="0"/>
              <a:t>, Value, Real, Trust, Fair and </a:t>
            </a:r>
            <a:r>
              <a:rPr lang="en-IE" sz="1800" dirty="0" smtClean="0"/>
              <a:t>Community</a:t>
            </a:r>
            <a:endParaRPr lang="en-IE" sz="1800" dirty="0" smtClean="0"/>
          </a:p>
          <a:p>
            <a:pPr lvl="1"/>
            <a:endParaRPr lang="en-IE" sz="1800" dirty="0" smtClean="0"/>
          </a:p>
          <a:p>
            <a:endParaRPr lang="en-IE" sz="1800" dirty="0" smtClean="0"/>
          </a:p>
          <a:p>
            <a:endParaRPr lang="en-IE" sz="1800" dirty="0"/>
          </a:p>
        </p:txBody>
      </p:sp>
    </p:spTree>
    <p:extLst>
      <p:ext uri="{BB962C8B-B14F-4D97-AF65-F5344CB8AC3E}">
        <p14:creationId xmlns="" xmlns:p14="http://schemas.microsoft.com/office/powerpoint/2010/main" val="25071527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543775" y="2690328"/>
            <a:ext cx="5880721" cy="148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  <a:latin typeface="Verdana" pitchFamily="34" charset="0"/>
                <a:cs typeface="Verdana" pitchFamily="34" charset="0"/>
              </a:rPr>
              <a:t>Introduction</a:t>
            </a:r>
          </a:p>
          <a:p>
            <a:endParaRPr lang="en-US" sz="3600" dirty="0">
              <a:solidFill>
                <a:prstClr val="white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7957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Research Background &amp; Objectives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71" y="1765201"/>
            <a:ext cx="9619774" cy="4559137"/>
          </a:xfrm>
        </p:spPr>
        <p:txBody>
          <a:bodyPr/>
          <a:lstStyle/>
          <a:p>
            <a:r>
              <a:rPr lang="en-IE" dirty="0" smtClean="0"/>
              <a:t>RTÉ Digital wished to </a:t>
            </a:r>
            <a:r>
              <a:rPr lang="en-GB" dirty="0"/>
              <a:t>measure the effect of advertising on Player on the advertiser’s brand equity, as opposed to mere awareness levels alone</a:t>
            </a:r>
            <a:r>
              <a:rPr lang="en-GB" dirty="0" smtClean="0"/>
              <a:t>.</a:t>
            </a:r>
          </a:p>
          <a:p>
            <a:r>
              <a:rPr lang="en-GB" dirty="0" smtClean="0"/>
              <a:t>It was decided that the most </a:t>
            </a:r>
            <a:r>
              <a:rPr lang="en-GB" dirty="0"/>
              <a:t>effective methodology </a:t>
            </a:r>
            <a:r>
              <a:rPr lang="en-GB" dirty="0" smtClean="0"/>
              <a:t>would be to measure </a:t>
            </a:r>
            <a:r>
              <a:rPr lang="en-GB" dirty="0"/>
              <a:t>effectiveness by way of conducting an initial base line survey in advance of a series of brands being </a:t>
            </a:r>
            <a:r>
              <a:rPr lang="en-GB" dirty="0" smtClean="0"/>
              <a:t>advertised (the pre survey), </a:t>
            </a:r>
            <a:r>
              <a:rPr lang="en-GB" dirty="0"/>
              <a:t>followed by a post-brand advertising effectiveness survey. </a:t>
            </a:r>
            <a:endParaRPr lang="en-GB" dirty="0" smtClean="0"/>
          </a:p>
          <a:p>
            <a:r>
              <a:rPr lang="en-GB" dirty="0" smtClean="0"/>
              <a:t>Therefore a </a:t>
            </a:r>
            <a:r>
              <a:rPr lang="en-GB" dirty="0"/>
              <a:t>series of </a:t>
            </a:r>
            <a:r>
              <a:rPr lang="en-GB" dirty="0" smtClean="0"/>
              <a:t>questions was asked </a:t>
            </a:r>
            <a:r>
              <a:rPr lang="en-GB" dirty="0"/>
              <a:t>in relation to a number of </a:t>
            </a:r>
            <a:r>
              <a:rPr lang="en-GB" dirty="0" smtClean="0"/>
              <a:t>Player advertiser brands, both before and after the campaign.</a:t>
            </a:r>
          </a:p>
          <a:p>
            <a:r>
              <a:rPr lang="en-IE" dirty="0" smtClean="0"/>
              <a:t>The same questions were asked of respondents at the post survey.</a:t>
            </a:r>
            <a:endParaRPr lang="en-GB" dirty="0"/>
          </a:p>
          <a:p>
            <a:endParaRPr lang="en-IE" dirty="0" smtClean="0"/>
          </a:p>
          <a:p>
            <a:endParaRPr lang="en-IE" dirty="0" smtClean="0">
              <a:ea typeface="Times New Roman"/>
            </a:endParaRPr>
          </a:p>
          <a:p>
            <a:pPr>
              <a:spcBef>
                <a:spcPts val="0"/>
              </a:spcBef>
              <a:spcAft>
                <a:spcPts val="1109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346279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Methodology &amp; Timings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71" y="1333207"/>
            <a:ext cx="9619774" cy="4991131"/>
          </a:xfrm>
        </p:spPr>
        <p:txBody>
          <a:bodyPr/>
          <a:lstStyle/>
          <a:p>
            <a:r>
              <a:rPr lang="en-IE" dirty="0" smtClean="0"/>
              <a:t>It was felt that the most effective means of conducting this survey was by way of an online survey</a:t>
            </a:r>
            <a:r>
              <a:rPr lang="en-IE" dirty="0"/>
              <a:t> </a:t>
            </a:r>
            <a:r>
              <a:rPr lang="en-IE" dirty="0" smtClean="0"/>
              <a:t>on the B&amp;A Acumen Panel.</a:t>
            </a:r>
          </a:p>
          <a:p>
            <a:r>
              <a:rPr lang="en-IE" dirty="0" smtClean="0"/>
              <a:t>Acumen Panel is Ireland’s leading online research panel </a:t>
            </a:r>
            <a:r>
              <a:rPr lang="en-IE" dirty="0"/>
              <a:t>with a total of over 15,000 </a:t>
            </a:r>
            <a:r>
              <a:rPr lang="en-IE" dirty="0" smtClean="0"/>
              <a:t>panellists.</a:t>
            </a:r>
          </a:p>
          <a:p>
            <a:pPr lvl="0"/>
            <a:r>
              <a:rPr lang="en-IE" dirty="0" smtClean="0"/>
              <a:t>All participants are </a:t>
            </a:r>
            <a:r>
              <a:rPr lang="en-IE" dirty="0"/>
              <a:t>demographically controlled in accordance with the broader population, as identified by way of an annual nationwide Establishment Survey, combined with Government population statistics</a:t>
            </a:r>
            <a:r>
              <a:rPr lang="en-IE" dirty="0" smtClean="0"/>
              <a:t>.</a:t>
            </a:r>
          </a:p>
          <a:p>
            <a:pPr lvl="0"/>
            <a:r>
              <a:rPr lang="en-IE" dirty="0"/>
              <a:t>All </a:t>
            </a:r>
            <a:r>
              <a:rPr lang="en-IE" dirty="0" smtClean="0"/>
              <a:t>respondents were </a:t>
            </a:r>
            <a:r>
              <a:rPr lang="en-IE" dirty="0"/>
              <a:t>pre-selected and invited to </a:t>
            </a:r>
            <a:r>
              <a:rPr lang="en-IE" dirty="0" smtClean="0"/>
              <a:t>take part in the Ad Effectiveness survey </a:t>
            </a:r>
            <a:r>
              <a:rPr lang="en-IE" dirty="0"/>
              <a:t>based on the qualifying </a:t>
            </a:r>
            <a:r>
              <a:rPr lang="en-IE" dirty="0" smtClean="0"/>
              <a:t>criteria</a:t>
            </a:r>
            <a:r>
              <a:rPr lang="en-IE" dirty="0"/>
              <a:t> </a:t>
            </a:r>
            <a:r>
              <a:rPr lang="en-IE" dirty="0" smtClean="0"/>
              <a:t>(i.e. 3 month+ Player users).</a:t>
            </a:r>
          </a:p>
          <a:p>
            <a:pPr lvl="0"/>
            <a:r>
              <a:rPr lang="en-IE" dirty="0" smtClean="0"/>
              <a:t>For the post survey, respondents clicked on each of two links to specific programmes (incorporating 4 ad campaigns) and watched the pre-roll advertisements before the content </a:t>
            </a:r>
          </a:p>
          <a:p>
            <a:pPr lvl="0"/>
            <a:r>
              <a:rPr lang="en-IE" dirty="0" smtClean="0">
                <a:ea typeface="Times New Roman"/>
              </a:rPr>
              <a:t>Fieldwork on the pre survey ran from 3</a:t>
            </a:r>
            <a:r>
              <a:rPr lang="en-IE" baseline="30000" dirty="0" smtClean="0">
                <a:ea typeface="Times New Roman"/>
              </a:rPr>
              <a:t>rd</a:t>
            </a:r>
            <a:r>
              <a:rPr lang="en-IE" dirty="0" smtClean="0">
                <a:ea typeface="Times New Roman"/>
              </a:rPr>
              <a:t> to 13</a:t>
            </a:r>
            <a:r>
              <a:rPr lang="en-IE" baseline="30000" dirty="0" smtClean="0">
                <a:ea typeface="Times New Roman"/>
              </a:rPr>
              <a:t>th</a:t>
            </a:r>
            <a:r>
              <a:rPr lang="en-IE" dirty="0" smtClean="0">
                <a:ea typeface="Times New Roman"/>
              </a:rPr>
              <a:t> November and fieldwork on the post survey took place between 20</a:t>
            </a:r>
            <a:r>
              <a:rPr lang="en-IE" baseline="30000" dirty="0" smtClean="0">
                <a:ea typeface="Times New Roman"/>
              </a:rPr>
              <a:t>th</a:t>
            </a:r>
            <a:r>
              <a:rPr lang="en-IE" dirty="0" smtClean="0">
                <a:ea typeface="Times New Roman"/>
              </a:rPr>
              <a:t> November to 3</a:t>
            </a:r>
            <a:r>
              <a:rPr lang="en-IE" baseline="30000" dirty="0" smtClean="0">
                <a:ea typeface="Times New Roman"/>
              </a:rPr>
              <a:t>rd</a:t>
            </a:r>
            <a:r>
              <a:rPr lang="en-IE" dirty="0" smtClean="0">
                <a:ea typeface="Times New Roman"/>
              </a:rPr>
              <a:t> December, 2015.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109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247555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&amp;A_Slides-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pic>
        <p:nvPicPr>
          <p:cNvPr id="5" name="Picture 4" descr="B&amp;A_BLACK Logo_for P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23" y="1711805"/>
            <a:ext cx="1691696" cy="8504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949" y="2989337"/>
            <a:ext cx="8331770" cy="92327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defTabSz="497385"/>
            <a:r>
              <a:rPr lang="en-US" sz="5400" b="1" dirty="0" smtClean="0">
                <a:solidFill>
                  <a:prstClr val="white"/>
                </a:solidFill>
                <a:cs typeface="Verdana" pitchFamily="34" charset="0"/>
              </a:rPr>
              <a:t>Brand Values</a:t>
            </a:r>
            <a:endParaRPr lang="en-IE" sz="5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3447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6"/>
          <p:cNvSpPr>
            <a:spLocks noGrp="1" noChangeArrowheads="1"/>
          </p:cNvSpPr>
          <p:nvPr>
            <p:ph type="title"/>
          </p:nvPr>
        </p:nvSpPr>
        <p:spPr>
          <a:xfrm>
            <a:off x="55670" y="105039"/>
            <a:ext cx="9797918" cy="840317"/>
          </a:xfrm>
        </p:spPr>
        <p:txBody>
          <a:bodyPr/>
          <a:lstStyle/>
          <a:p>
            <a:r>
              <a:rPr lang="en-GB" dirty="0" smtClean="0"/>
              <a:t>Bank Brand Value Effect</a:t>
            </a:r>
            <a:br>
              <a:rPr lang="en-GB" dirty="0" smtClean="0"/>
            </a:b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 All RTÉ Player Users aged 18+, n=502</a:t>
            </a:r>
            <a:endParaRPr lang="en-GB" sz="1800" dirty="0">
              <a:solidFill>
                <a:schemeClr val="accent1"/>
              </a:solidFill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1129758" y="7056040"/>
            <a:ext cx="8425968" cy="2976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03674" tIns="51830" rIns="103674" bIns="51830" anchor="ctr"/>
          <a:lstStyle/>
          <a:p>
            <a:pPr marL="505751" indent="-505751"/>
            <a:r>
              <a:rPr lang="en-US" sz="1000" dirty="0">
                <a:solidFill>
                  <a:prstClr val="black"/>
                </a:solidFill>
              </a:rPr>
              <a:t>Q.6	</a:t>
            </a:r>
            <a:r>
              <a:rPr lang="en-IE" sz="1000" dirty="0">
                <a:solidFill>
                  <a:prstClr val="black"/>
                </a:solidFill>
              </a:rPr>
              <a:t>Please click on those bank brands you feel that value applies to.</a:t>
            </a:r>
            <a:r>
              <a:rPr lang="en-US" sz="1000" dirty="0">
                <a:solidFill>
                  <a:prstClr val="black"/>
                </a:solidFill>
              </a:rPr>
              <a:t>	</a:t>
            </a:r>
            <a:endParaRPr lang="en-US" sz="1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486075"/>
              </p:ext>
            </p:extLst>
          </p:nvPr>
        </p:nvGraphicFramePr>
        <p:xfrm>
          <a:off x="951831" y="1189137"/>
          <a:ext cx="8603894" cy="4896566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2155418"/>
                <a:gridCol w="1074746"/>
                <a:gridCol w="1074746"/>
                <a:gridCol w="1074746"/>
                <a:gridCol w="1074746"/>
                <a:gridCol w="1074746"/>
                <a:gridCol w="1074746"/>
              </a:tblGrid>
              <a:tr h="203069">
                <a:tc>
                  <a:txBody>
                    <a:bodyPr/>
                    <a:lstStyle/>
                    <a:p>
                      <a:pPr algn="r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Bank A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Bank B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3069"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Pre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Post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Diff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Pre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Post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Diff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5368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6" marR="9526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Value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+3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+6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Likeable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+8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+5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Modern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+2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+2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Fresh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+6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+7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Irish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+3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Original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+9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+8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Accessible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+6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Consistent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+7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+10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+15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+15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Relevant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+6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+12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Trust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+10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+10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+10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+10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Fair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+13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+17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+16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Connected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+9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+10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Smart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+7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+10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Dynamic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+10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+11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Innovative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+12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0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+4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Open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+8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+7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Vibrant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+13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+12</a:t>
                      </a:r>
                      <a:endParaRPr lang="en-GB" sz="1200" b="0" i="0" u="none" strike="noStrik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8324" y="6157689"/>
            <a:ext cx="8687621" cy="769441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100" b="1" kern="0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There has been a marked effect on brand imagery following exposure to the Player advertising. Both bank brands advertised improved significantly with regard to the brand values of Fun, and Vibrant. Bank A brand equity also improves significantly with regard to the two values of Community and Innovative. Bank B brand scores witness a significant uplift post campaign in relation to the values Fair and Dynamic.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4310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6"/>
          <p:cNvSpPr>
            <a:spLocks noGrp="1" noChangeArrowheads="1"/>
          </p:cNvSpPr>
          <p:nvPr>
            <p:ph type="title"/>
          </p:nvPr>
        </p:nvSpPr>
        <p:spPr>
          <a:xfrm>
            <a:off x="55670" y="105039"/>
            <a:ext cx="9797918" cy="840317"/>
          </a:xfrm>
        </p:spPr>
        <p:txBody>
          <a:bodyPr/>
          <a:lstStyle/>
          <a:p>
            <a:r>
              <a:rPr lang="en-GB" dirty="0" smtClean="0"/>
              <a:t>Mobile Phone Brand Value Effect</a:t>
            </a:r>
            <a:br>
              <a:rPr lang="en-GB" dirty="0" smtClean="0"/>
            </a:b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 All RTÉ Player Users aged 18+, n=502</a:t>
            </a:r>
            <a:endParaRPr lang="en-GB" sz="1800" dirty="0">
              <a:solidFill>
                <a:schemeClr val="accent1"/>
              </a:solidFill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1129758" y="7056040"/>
            <a:ext cx="8425968" cy="2976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03674" tIns="51830" rIns="103674" bIns="51830" anchor="ctr"/>
          <a:lstStyle/>
          <a:p>
            <a:pPr marL="505751" indent="-505751"/>
            <a:r>
              <a:rPr lang="en-US" sz="1000" dirty="0">
                <a:solidFill>
                  <a:prstClr val="black"/>
                </a:solidFill>
              </a:rPr>
              <a:t>Q.6	</a:t>
            </a:r>
            <a:r>
              <a:rPr lang="en-IE" sz="1000" dirty="0">
                <a:solidFill>
                  <a:prstClr val="black"/>
                </a:solidFill>
              </a:rPr>
              <a:t>Please click on those bank brands you feel that value applies to.</a:t>
            </a:r>
            <a:r>
              <a:rPr lang="en-US" sz="1000" dirty="0">
                <a:solidFill>
                  <a:prstClr val="black"/>
                </a:solidFill>
              </a:rPr>
              <a:t>	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9541333"/>
              </p:ext>
            </p:extLst>
          </p:nvPr>
        </p:nvGraphicFramePr>
        <p:xfrm>
          <a:off x="1093650" y="1189137"/>
          <a:ext cx="8139100" cy="4896566"/>
        </p:xfrm>
        <a:graphic>
          <a:graphicData uri="http://schemas.openxmlformats.org/drawingml/2006/table">
            <a:tbl>
              <a:tblPr bandRow="1">
                <a:tableStyleId>{0660B408-B3CF-4A94-85FC-2B1E0A45F4A2}</a:tableStyleId>
              </a:tblPr>
              <a:tblGrid>
                <a:gridCol w="2008108"/>
                <a:gridCol w="1021832"/>
                <a:gridCol w="1021832"/>
                <a:gridCol w="1021832"/>
                <a:gridCol w="1021832"/>
                <a:gridCol w="1021832"/>
                <a:gridCol w="1021832"/>
              </a:tblGrid>
              <a:tr h="203069">
                <a:tc>
                  <a:txBody>
                    <a:bodyPr/>
                    <a:lstStyle/>
                    <a:p>
                      <a:pPr algn="r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sz="12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Telco X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6" marR="9526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I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Telco</a:t>
                      </a:r>
                      <a:r>
                        <a:rPr lang="en-IE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Y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3069">
                <a:tc>
                  <a:txBody>
                    <a:bodyPr/>
                    <a:lstStyle/>
                    <a:p>
                      <a:pPr algn="l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Pre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Post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Diff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Pre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Post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Diff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5368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6" marR="9526" marT="952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Value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+7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=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Likeable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+5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+7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BEA"/>
                    </a:solidFill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Modern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+3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+5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Fresh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+2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+2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Irish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+1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+2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Original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+12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+2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Accessible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+6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F5"/>
                    </a:solidFill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Consistent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+10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+6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BEA"/>
                    </a:solidFill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Fun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+4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+8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Relevant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+5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+6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Trust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+6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+3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+6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+8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Fair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+6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+10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Community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+11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+8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Connected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+8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+9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Smart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+6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+5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Dynamic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+4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+4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Innovative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+4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+6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Open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+8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+8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253"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Vibrant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6" marR="9526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=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effectLst/>
                          <a:latin typeface="+mj-lt"/>
                        </a:rPr>
                        <a:t>+7</a:t>
                      </a:r>
                      <a:endParaRPr lang="en-GB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BEA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3651" y="6157689"/>
            <a:ext cx="8139100" cy="769441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100" b="1" kern="0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Both mobile telecommunications brands benefit from a post-campaign lift in the values Community, Connected and Open. Telco X brand also improves with regard to the value Original. Meanwhile, scores for Telco Y are significantly higher following exposure to the Player campaign with regard to Fun, Real and Fair.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16930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&amp;A_Slides-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77982" y="-15959"/>
            <a:ext cx="10862427" cy="7685816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504529" y="3277369"/>
            <a:ext cx="10179916" cy="1260475"/>
          </a:xfrm>
          <a:prstGeom prst="rect">
            <a:avLst/>
          </a:prstGeom>
        </p:spPr>
        <p:txBody>
          <a:bodyPr vert="horz" lIns="99233" tIns="49611" rIns="99233" bIns="49611" rtlCol="0" anchor="ctr">
            <a:noAutofit/>
          </a:bodyPr>
          <a:lstStyle>
            <a:lvl1pPr algn="l" defTabSz="497693" rtl="0" eaLnBrk="1" latinLnBrk="0" hangingPunct="1">
              <a:spcBef>
                <a:spcPct val="0"/>
              </a:spcBef>
              <a:buNone/>
              <a:defRPr sz="2100" b="1" i="0" kern="1200" baseline="0">
                <a:solidFill>
                  <a:schemeClr val="bg1"/>
                </a:solidFill>
                <a:latin typeface="Vectora LH Bold"/>
                <a:ea typeface="Verdana" pitchFamily="34" charset="0"/>
                <a:cs typeface="Vectora LH Bold"/>
              </a:defRPr>
            </a:lvl1pPr>
          </a:lstStyle>
          <a:p>
            <a:r>
              <a:rPr lang="en-US" sz="5400" dirty="0" smtClean="0">
                <a:solidFill>
                  <a:prstClr val="white"/>
                </a:solidFill>
                <a:latin typeface="Verdana" pitchFamily="34" charset="0"/>
                <a:cs typeface="Verdana" pitchFamily="34" charset="0"/>
              </a:rPr>
              <a:t>RTÉ Player Brand Values</a:t>
            </a:r>
            <a:endParaRPr lang="en-US" sz="5400" dirty="0">
              <a:solidFill>
                <a:prstClr val="white"/>
              </a:solidFill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9" name="Picture 8" descr="B&amp;A_BLACK Logo_for P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3799" y="2053233"/>
            <a:ext cx="1691696" cy="8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69184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6"/>
          <p:cNvSpPr>
            <a:spLocks noGrp="1" noChangeArrowheads="1"/>
          </p:cNvSpPr>
          <p:nvPr>
            <p:ph type="title"/>
          </p:nvPr>
        </p:nvSpPr>
        <p:spPr>
          <a:xfrm>
            <a:off x="55670" y="105039"/>
            <a:ext cx="9797918" cy="840317"/>
          </a:xfrm>
        </p:spPr>
        <p:txBody>
          <a:bodyPr/>
          <a:lstStyle/>
          <a:p>
            <a:r>
              <a:rPr lang="en-GB" dirty="0" smtClean="0"/>
              <a:t>RTÉ Player Brand </a:t>
            </a:r>
            <a:r>
              <a:rPr lang="en-GB" dirty="0" smtClean="0"/>
              <a:t>Values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Base:  All RTÉ Player Users aged 18+, n=502</a:t>
            </a:r>
            <a:endParaRPr lang="en-GB" sz="1800" dirty="0">
              <a:solidFill>
                <a:schemeClr val="accent1"/>
              </a:solidFill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1129758" y="7056040"/>
            <a:ext cx="8425968" cy="2976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03674" tIns="51830" rIns="103674" bIns="51830" anchor="ctr"/>
          <a:lstStyle/>
          <a:p>
            <a:pPr marL="505751" indent="-505751"/>
            <a:r>
              <a:rPr lang="en-US" sz="1000" dirty="0" smtClean="0">
                <a:solidFill>
                  <a:prstClr val="black"/>
                </a:solidFill>
              </a:rPr>
              <a:t>Q.13</a:t>
            </a:r>
            <a:r>
              <a:rPr lang="en-US" sz="1000" dirty="0">
                <a:solidFill>
                  <a:prstClr val="black"/>
                </a:solidFill>
              </a:rPr>
              <a:t>	</a:t>
            </a:r>
            <a:r>
              <a:rPr lang="en-IE" sz="1000" dirty="0">
                <a:solidFill>
                  <a:prstClr val="black"/>
                </a:solidFill>
              </a:rPr>
              <a:t>Please click on those </a:t>
            </a:r>
            <a:r>
              <a:rPr lang="en-IE" sz="1000" dirty="0" smtClean="0">
                <a:solidFill>
                  <a:prstClr val="black"/>
                </a:solidFill>
              </a:rPr>
              <a:t>VOD </a:t>
            </a:r>
            <a:r>
              <a:rPr lang="en-IE" sz="1000" dirty="0">
                <a:solidFill>
                  <a:prstClr val="black"/>
                </a:solidFill>
              </a:rPr>
              <a:t>brands you feel that value applies to.</a:t>
            </a:r>
            <a:r>
              <a:rPr lang="en-US" sz="10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9783" y="6455876"/>
            <a:ext cx="8687621" cy="430887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100" b="1" kern="0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RTÉ Player </a:t>
            </a:r>
            <a:r>
              <a:rPr lang="en-IE" sz="1100" b="1" kern="0" dirty="0" smtClean="0">
                <a:solidFill>
                  <a:sysClr val="window" lastClr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most likely to be associated with ‘Irish’, Accessible, ‘Value’, ‘Real’, ‘Community’, ‘Trust’, ‘Fair’ and ‘Relevant’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011566727"/>
              </p:ext>
            </p:extLst>
          </p:nvPr>
        </p:nvGraphicFramePr>
        <p:xfrm>
          <a:off x="55670" y="685081"/>
          <a:ext cx="8064896" cy="553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293608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Trial pres">
  <a:themeElements>
    <a:clrScheme name="B&amp;A">
      <a:dk1>
        <a:sysClr val="windowText" lastClr="000000"/>
      </a:dk1>
      <a:lt1>
        <a:srgbClr val="F8F8F8"/>
      </a:lt1>
      <a:dk2>
        <a:srgbClr val="1F497D"/>
      </a:dk2>
      <a:lt2>
        <a:srgbClr val="F8F8F8"/>
      </a:lt2>
      <a:accent1>
        <a:srgbClr val="008FC5"/>
      </a:accent1>
      <a:accent2>
        <a:srgbClr val="99B43C"/>
      </a:accent2>
      <a:accent3>
        <a:srgbClr val="62297B"/>
      </a:accent3>
      <a:accent4>
        <a:srgbClr val="008D8F"/>
      </a:accent4>
      <a:accent5>
        <a:srgbClr val="D9006F"/>
      </a:accent5>
      <a:accent6>
        <a:srgbClr val="CD242B"/>
      </a:accent6>
      <a:hlink>
        <a:srgbClr val="62297B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5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1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3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4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66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2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5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6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rial pres">
  <a:themeElements>
    <a:clrScheme name="B&amp;A">
      <a:dk1>
        <a:sysClr val="windowText" lastClr="000000"/>
      </a:dk1>
      <a:lt1>
        <a:srgbClr val="F8F8F8"/>
      </a:lt1>
      <a:dk2>
        <a:srgbClr val="1F497D"/>
      </a:dk2>
      <a:lt2>
        <a:srgbClr val="F8F8F8"/>
      </a:lt2>
      <a:accent1>
        <a:srgbClr val="008FC5"/>
      </a:accent1>
      <a:accent2>
        <a:srgbClr val="99B43C"/>
      </a:accent2>
      <a:accent3>
        <a:srgbClr val="62297B"/>
      </a:accent3>
      <a:accent4>
        <a:srgbClr val="008D8F"/>
      </a:accent4>
      <a:accent5>
        <a:srgbClr val="D9006F"/>
      </a:accent5>
      <a:accent6>
        <a:srgbClr val="CD242B"/>
      </a:accent6>
      <a:hlink>
        <a:srgbClr val="62297B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7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8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9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20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21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22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3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24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5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26_Trial pres">
  <a:themeElements>
    <a:clrScheme name="B&amp;A">
      <a:dk1>
        <a:sysClr val="windowText" lastClr="000000"/>
      </a:dk1>
      <a:lt1>
        <a:srgbClr val="F8F8F8"/>
      </a:lt1>
      <a:dk2>
        <a:srgbClr val="1F497D"/>
      </a:dk2>
      <a:lt2>
        <a:srgbClr val="F8F8F8"/>
      </a:lt2>
      <a:accent1>
        <a:srgbClr val="008FC5"/>
      </a:accent1>
      <a:accent2>
        <a:srgbClr val="99B43C"/>
      </a:accent2>
      <a:accent3>
        <a:srgbClr val="62297B"/>
      </a:accent3>
      <a:accent4>
        <a:srgbClr val="008D8F"/>
      </a:accent4>
      <a:accent5>
        <a:srgbClr val="D9006F"/>
      </a:accent5>
      <a:accent6>
        <a:srgbClr val="CD242B"/>
      </a:accent6>
      <a:hlink>
        <a:srgbClr val="62297B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7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28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29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30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31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32_Trial pres">
  <a:themeElements>
    <a:clrScheme name="B&amp;A">
      <a:dk1>
        <a:sysClr val="windowText" lastClr="000000"/>
      </a:dk1>
      <a:lt1>
        <a:srgbClr val="F8F8F8"/>
      </a:lt1>
      <a:dk2>
        <a:srgbClr val="1F497D"/>
      </a:dk2>
      <a:lt2>
        <a:srgbClr val="F8F8F8"/>
      </a:lt2>
      <a:accent1>
        <a:srgbClr val="008FC5"/>
      </a:accent1>
      <a:accent2>
        <a:srgbClr val="99B43C"/>
      </a:accent2>
      <a:accent3>
        <a:srgbClr val="62297B"/>
      </a:accent3>
      <a:accent4>
        <a:srgbClr val="008D8F"/>
      </a:accent4>
      <a:accent5>
        <a:srgbClr val="D9006F"/>
      </a:accent5>
      <a:accent6>
        <a:srgbClr val="CD242B"/>
      </a:accent6>
      <a:hlink>
        <a:srgbClr val="62297B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33_Trial pres">
  <a:themeElements>
    <a:clrScheme name="B&amp;A">
      <a:dk1>
        <a:sysClr val="windowText" lastClr="000000"/>
      </a:dk1>
      <a:lt1>
        <a:srgbClr val="F8F8F8"/>
      </a:lt1>
      <a:dk2>
        <a:srgbClr val="1F497D"/>
      </a:dk2>
      <a:lt2>
        <a:srgbClr val="F8F8F8"/>
      </a:lt2>
      <a:accent1>
        <a:srgbClr val="008FC5"/>
      </a:accent1>
      <a:accent2>
        <a:srgbClr val="99B43C"/>
      </a:accent2>
      <a:accent3>
        <a:srgbClr val="62297B"/>
      </a:accent3>
      <a:accent4>
        <a:srgbClr val="008D8F"/>
      </a:accent4>
      <a:accent5>
        <a:srgbClr val="D9006F"/>
      </a:accent5>
      <a:accent6>
        <a:srgbClr val="CD242B"/>
      </a:accent6>
      <a:hlink>
        <a:srgbClr val="62297B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34_Trial pres">
  <a:themeElements>
    <a:clrScheme name="B&amp;A">
      <a:dk1>
        <a:sysClr val="windowText" lastClr="000000"/>
      </a:dk1>
      <a:lt1>
        <a:srgbClr val="F8F8F8"/>
      </a:lt1>
      <a:dk2>
        <a:srgbClr val="1F497D"/>
      </a:dk2>
      <a:lt2>
        <a:srgbClr val="F8F8F8"/>
      </a:lt2>
      <a:accent1>
        <a:srgbClr val="008FC5"/>
      </a:accent1>
      <a:accent2>
        <a:srgbClr val="99B43C"/>
      </a:accent2>
      <a:accent3>
        <a:srgbClr val="62297B"/>
      </a:accent3>
      <a:accent4>
        <a:srgbClr val="008D8F"/>
      </a:accent4>
      <a:accent5>
        <a:srgbClr val="D9006F"/>
      </a:accent5>
      <a:accent6>
        <a:srgbClr val="CD242B"/>
      </a:accent6>
      <a:hlink>
        <a:srgbClr val="62297B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5_Trial pres">
  <a:themeElements>
    <a:clrScheme name="B&amp;A">
      <a:dk1>
        <a:sysClr val="windowText" lastClr="000000"/>
      </a:dk1>
      <a:lt1>
        <a:srgbClr val="F8F8F8"/>
      </a:lt1>
      <a:dk2>
        <a:srgbClr val="1F497D"/>
      </a:dk2>
      <a:lt2>
        <a:srgbClr val="F8F8F8"/>
      </a:lt2>
      <a:accent1>
        <a:srgbClr val="008FC5"/>
      </a:accent1>
      <a:accent2>
        <a:srgbClr val="99B43C"/>
      </a:accent2>
      <a:accent3>
        <a:srgbClr val="62297B"/>
      </a:accent3>
      <a:accent4>
        <a:srgbClr val="008D8F"/>
      </a:accent4>
      <a:accent5>
        <a:srgbClr val="D9006F"/>
      </a:accent5>
      <a:accent6>
        <a:srgbClr val="CD242B"/>
      </a:accent6>
      <a:hlink>
        <a:srgbClr val="62297B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Trial pres">
  <a:themeElements>
    <a:clrScheme name="B&amp;A">
      <a:dk1>
        <a:sysClr val="windowText" lastClr="000000"/>
      </a:dk1>
      <a:lt1>
        <a:srgbClr val="F8F8F8"/>
      </a:lt1>
      <a:dk2>
        <a:srgbClr val="1F497D"/>
      </a:dk2>
      <a:lt2>
        <a:srgbClr val="F8F8F8"/>
      </a:lt2>
      <a:accent1>
        <a:srgbClr val="008FC5"/>
      </a:accent1>
      <a:accent2>
        <a:srgbClr val="99B43C"/>
      </a:accent2>
      <a:accent3>
        <a:srgbClr val="62297B"/>
      </a:accent3>
      <a:accent4>
        <a:srgbClr val="008D8F"/>
      </a:accent4>
      <a:accent5>
        <a:srgbClr val="D9006F"/>
      </a:accent5>
      <a:accent6>
        <a:srgbClr val="CD242B"/>
      </a:accent6>
      <a:hlink>
        <a:srgbClr val="62297B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Trial pres">
  <a:themeElements>
    <a:clrScheme name="B&amp;A">
      <a:dk1>
        <a:sysClr val="windowText" lastClr="000000"/>
      </a:dk1>
      <a:lt1>
        <a:srgbClr val="F8F8F8"/>
      </a:lt1>
      <a:dk2>
        <a:srgbClr val="1F497D"/>
      </a:dk2>
      <a:lt2>
        <a:srgbClr val="F8F8F8"/>
      </a:lt2>
      <a:accent1>
        <a:srgbClr val="008FC5"/>
      </a:accent1>
      <a:accent2>
        <a:srgbClr val="99B43C"/>
      </a:accent2>
      <a:accent3>
        <a:srgbClr val="62297B"/>
      </a:accent3>
      <a:accent4>
        <a:srgbClr val="008D8F"/>
      </a:accent4>
      <a:accent5>
        <a:srgbClr val="D9006F"/>
      </a:accent5>
      <a:accent6>
        <a:srgbClr val="CD242B"/>
      </a:accent6>
      <a:hlink>
        <a:srgbClr val="62297B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Trial pres">
  <a:themeElements>
    <a:clrScheme name="BandA">
      <a:dk1>
        <a:sysClr val="windowText" lastClr="000000"/>
      </a:dk1>
      <a:lt1>
        <a:sysClr val="window" lastClr="FFFFFF"/>
      </a:lt1>
      <a:dk2>
        <a:srgbClr val="58595B"/>
      </a:dk2>
      <a:lt2>
        <a:srgbClr val="D8D8D8"/>
      </a:lt2>
      <a:accent1>
        <a:srgbClr val="008FC5"/>
      </a:accent1>
      <a:accent2>
        <a:srgbClr val="CD242B"/>
      </a:accent2>
      <a:accent3>
        <a:srgbClr val="99B43C"/>
      </a:accent3>
      <a:accent4>
        <a:srgbClr val="62297B"/>
      </a:accent4>
      <a:accent5>
        <a:srgbClr val="008D8F"/>
      </a:accent5>
      <a:accent6>
        <a:srgbClr val="FF6E1E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Trial pres</Template>
  <TotalTime>8999</TotalTime>
  <Words>974</Words>
  <Application>Microsoft Office PowerPoint</Application>
  <PresentationFormat>Custom</PresentationFormat>
  <Paragraphs>350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38</vt:i4>
      </vt:variant>
      <vt:variant>
        <vt:lpstr>Slide Titles</vt:lpstr>
      </vt:variant>
      <vt:variant>
        <vt:i4>13</vt:i4>
      </vt:variant>
    </vt:vector>
  </HeadingPairs>
  <TitlesOfParts>
    <vt:vector size="51" baseType="lpstr">
      <vt:lpstr>Trial pres</vt:lpstr>
      <vt:lpstr>1_Trial pres</vt:lpstr>
      <vt:lpstr>2_Trial pres</vt:lpstr>
      <vt:lpstr>3_Trial pres</vt:lpstr>
      <vt:lpstr>4_Trial pres</vt:lpstr>
      <vt:lpstr>5_Trial pres</vt:lpstr>
      <vt:lpstr>6_Trial pres</vt:lpstr>
      <vt:lpstr>7_Trial pres</vt:lpstr>
      <vt:lpstr>8_Trial pres</vt:lpstr>
      <vt:lpstr>9_Trial pres</vt:lpstr>
      <vt:lpstr>65_Trial pres</vt:lpstr>
      <vt:lpstr>10_Trial pres</vt:lpstr>
      <vt:lpstr>11_Trial pres</vt:lpstr>
      <vt:lpstr>13_Trial pres</vt:lpstr>
      <vt:lpstr>14_Trial pres</vt:lpstr>
      <vt:lpstr>66_Trial pres</vt:lpstr>
      <vt:lpstr>12_Trial pres</vt:lpstr>
      <vt:lpstr>15_Trial pres</vt:lpstr>
      <vt:lpstr>16_Trial pres</vt:lpstr>
      <vt:lpstr>17_Trial pres</vt:lpstr>
      <vt:lpstr>18_Trial pres</vt:lpstr>
      <vt:lpstr>19_Trial pres</vt:lpstr>
      <vt:lpstr>20_Trial pres</vt:lpstr>
      <vt:lpstr>21_Trial pres</vt:lpstr>
      <vt:lpstr>22_Trial pres</vt:lpstr>
      <vt:lpstr>23_Trial pres</vt:lpstr>
      <vt:lpstr>24_Trial pres</vt:lpstr>
      <vt:lpstr>25_Trial pres</vt:lpstr>
      <vt:lpstr>26_Trial pres</vt:lpstr>
      <vt:lpstr>27_Trial pres</vt:lpstr>
      <vt:lpstr>28_Trial pres</vt:lpstr>
      <vt:lpstr>29_Trial pres</vt:lpstr>
      <vt:lpstr>30_Trial pres</vt:lpstr>
      <vt:lpstr>31_Trial pres</vt:lpstr>
      <vt:lpstr>32_Trial pres</vt:lpstr>
      <vt:lpstr>33_Trial pres</vt:lpstr>
      <vt:lpstr>34_Trial pres</vt:lpstr>
      <vt:lpstr>35_Trial pres</vt:lpstr>
      <vt:lpstr>Slide 1</vt:lpstr>
      <vt:lpstr>Introduction </vt:lpstr>
      <vt:lpstr>Research Background &amp; Objectives</vt:lpstr>
      <vt:lpstr>Methodology &amp; Timings</vt:lpstr>
      <vt:lpstr>Slide 5</vt:lpstr>
      <vt:lpstr>Bank Brand Value Effect Base:  All RTÉ Player Users aged 18+, n=502</vt:lpstr>
      <vt:lpstr>Mobile Phone Brand Value Effect Base:  All RTÉ Player Users aged 18+, n=502</vt:lpstr>
      <vt:lpstr>Slide 8</vt:lpstr>
      <vt:lpstr>RTÉ Player Brand Values Base:  All RTÉ Player Users aged 18+, n=502</vt:lpstr>
      <vt:lpstr>VOD Service Brand Values Base:  All RTÉ Player Users aged 18+, n=502</vt:lpstr>
      <vt:lpstr>VOD Service Brand Values Base:  All RTÉ Player Users aged 18+, n=502</vt:lpstr>
      <vt:lpstr>Slide 12</vt:lpstr>
      <vt:lpstr>Summary of Main Findings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brenda@banda.ie</dc:creator>
  <cp:lastModifiedBy>Win7buildUser</cp:lastModifiedBy>
  <cp:revision>733</cp:revision>
  <cp:lastPrinted>2016-01-11T16:33:41Z</cp:lastPrinted>
  <dcterms:created xsi:type="dcterms:W3CDTF">2013-03-19T15:12:10Z</dcterms:created>
  <dcterms:modified xsi:type="dcterms:W3CDTF">2016-02-16T14:59:54Z</dcterms:modified>
</cp:coreProperties>
</file>