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ags/tag1.xml" ContentType="application/vnd.openxmlformats-officedocument.presentationml.tag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.xml" ContentType="application/vnd.openxmlformats-officedocument.presentationml.notesSlide+xml"/>
  <Override PartName="/ppt/charts/chart11.xml" ContentType="application/vnd.openxmlformats-officedocument.drawingml.chart+xml"/>
  <Override PartName="/ppt/media/image19.jpg" ContentType="image/jpeg"/>
  <Override PartName="/ppt/media/image20.jpg" ContentType="image/jpeg"/>
  <Override PartName="/ppt/notesSlides/notesSlide2.xml" ContentType="application/vnd.openxmlformats-officedocument.presentationml.notesSlide+xml"/>
  <Override PartName="/ppt/charts/chart12.xml" ContentType="application/vnd.openxmlformats-officedocument.drawingml.chart+xml"/>
  <Override PartName="/ppt/notesSlides/notesSlide3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4"/>
  </p:notesMasterIdLst>
  <p:sldIdLst>
    <p:sldId id="289" r:id="rId5"/>
    <p:sldId id="290" r:id="rId6"/>
    <p:sldId id="291" r:id="rId7"/>
    <p:sldId id="262" r:id="rId8"/>
    <p:sldId id="292" r:id="rId9"/>
    <p:sldId id="293" r:id="rId10"/>
    <p:sldId id="294" r:id="rId11"/>
    <p:sldId id="295" r:id="rId12"/>
    <p:sldId id="300" r:id="rId13"/>
    <p:sldId id="297" r:id="rId14"/>
    <p:sldId id="298" r:id="rId15"/>
    <p:sldId id="299" r:id="rId16"/>
    <p:sldId id="296" r:id="rId17"/>
    <p:sldId id="301" r:id="rId18"/>
    <p:sldId id="270" r:id="rId19"/>
    <p:sldId id="302" r:id="rId20"/>
    <p:sldId id="303" r:id="rId21"/>
    <p:sldId id="304" r:id="rId22"/>
    <p:sldId id="305" r:id="rId23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F85"/>
    <a:srgbClr val="62B3E4"/>
    <a:srgbClr val="03707A"/>
    <a:srgbClr val="E9817D"/>
    <a:srgbClr val="E1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FF7959-2552-4B3E-B13D-7AAD1689373A}" v="15" dt="2024-02-22T12:12:45.03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88077" autoAdjust="0"/>
  </p:normalViewPr>
  <p:slideViewPr>
    <p:cSldViewPr>
      <p:cViewPr varScale="1">
        <p:scale>
          <a:sx n="36" d="100"/>
          <a:sy n="36" d="100"/>
        </p:scale>
        <p:origin x="864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0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Legge" userId="dfa587a5-a029-498c-a3f3-3e3f8142f3d2" providerId="ADAL" clId="{97FF7959-2552-4B3E-B13D-7AAD1689373A}"/>
    <pc:docChg chg="custSel modSld">
      <pc:chgData name="Jennifer Legge" userId="dfa587a5-a029-498c-a3f3-3e3f8142f3d2" providerId="ADAL" clId="{97FF7959-2552-4B3E-B13D-7AAD1689373A}" dt="2024-02-22T12:18:32.962" v="229" actId="478"/>
      <pc:docMkLst>
        <pc:docMk/>
      </pc:docMkLst>
      <pc:sldChg chg="mod">
        <pc:chgData name="Jennifer Legge" userId="dfa587a5-a029-498c-a3f3-3e3f8142f3d2" providerId="ADAL" clId="{97FF7959-2552-4B3E-B13D-7AAD1689373A}" dt="2024-02-20T15:15:25.354" v="25" actId="27918"/>
        <pc:sldMkLst>
          <pc:docMk/>
          <pc:sldMk cId="0" sldId="262"/>
        </pc:sldMkLst>
      </pc:sldChg>
      <pc:sldChg chg="modSp mod">
        <pc:chgData name="Jennifer Legge" userId="dfa587a5-a029-498c-a3f3-3e3f8142f3d2" providerId="ADAL" clId="{97FF7959-2552-4B3E-B13D-7AAD1689373A}" dt="2024-02-20T15:09:07.810" v="7" actId="20577"/>
        <pc:sldMkLst>
          <pc:docMk/>
          <pc:sldMk cId="1103718577" sldId="289"/>
        </pc:sldMkLst>
        <pc:spChg chg="mod">
          <ac:chgData name="Jennifer Legge" userId="dfa587a5-a029-498c-a3f3-3e3f8142f3d2" providerId="ADAL" clId="{97FF7959-2552-4B3E-B13D-7AAD1689373A}" dt="2024-02-20T15:09:07.810" v="7" actId="20577"/>
          <ac:spMkLst>
            <pc:docMk/>
            <pc:sldMk cId="1103718577" sldId="289"/>
            <ac:spMk id="35" creationId="{747BD6E8-5317-4148-B29D-F8F3F82DAFE0}"/>
          </ac:spMkLst>
        </pc:spChg>
      </pc:sldChg>
      <pc:sldChg chg="modSp mod">
        <pc:chgData name="Jennifer Legge" userId="dfa587a5-a029-498c-a3f3-3e3f8142f3d2" providerId="ADAL" clId="{97FF7959-2552-4B3E-B13D-7AAD1689373A}" dt="2024-02-20T16:45:06.777" v="167" actId="20577"/>
        <pc:sldMkLst>
          <pc:docMk/>
          <pc:sldMk cId="1956213169" sldId="290"/>
        </pc:sldMkLst>
        <pc:spChg chg="mod">
          <ac:chgData name="Jennifer Legge" userId="dfa587a5-a029-498c-a3f3-3e3f8142f3d2" providerId="ADAL" clId="{97FF7959-2552-4B3E-B13D-7AAD1689373A}" dt="2024-02-20T16:45:06.777" v="167" actId="20577"/>
          <ac:spMkLst>
            <pc:docMk/>
            <pc:sldMk cId="1956213169" sldId="290"/>
            <ac:spMk id="6" creationId="{00000000-0000-0000-0000-000000000000}"/>
          </ac:spMkLst>
        </pc:spChg>
        <pc:spChg chg="mod">
          <ac:chgData name="Jennifer Legge" userId="dfa587a5-a029-498c-a3f3-3e3f8142f3d2" providerId="ADAL" clId="{97FF7959-2552-4B3E-B13D-7AAD1689373A}" dt="2024-02-20T16:44:57.395" v="165" actId="13926"/>
          <ac:spMkLst>
            <pc:docMk/>
            <pc:sldMk cId="1956213169" sldId="290"/>
            <ac:spMk id="10" creationId="{A7751CDD-9ED9-B075-3903-ED3F53B72406}"/>
          </ac:spMkLst>
        </pc:spChg>
      </pc:sldChg>
      <pc:sldChg chg="modSp mod">
        <pc:chgData name="Jennifer Legge" userId="dfa587a5-a029-498c-a3f3-3e3f8142f3d2" providerId="ADAL" clId="{97FF7959-2552-4B3E-B13D-7AAD1689373A}" dt="2024-02-20T16:45:23.864" v="171" actId="20577"/>
        <pc:sldMkLst>
          <pc:docMk/>
          <pc:sldMk cId="2338202965" sldId="291"/>
        </pc:sldMkLst>
        <pc:spChg chg="mod">
          <ac:chgData name="Jennifer Legge" userId="dfa587a5-a029-498c-a3f3-3e3f8142f3d2" providerId="ADAL" clId="{97FF7959-2552-4B3E-B13D-7AAD1689373A}" dt="2024-02-20T16:45:23.864" v="171" actId="20577"/>
          <ac:spMkLst>
            <pc:docMk/>
            <pc:sldMk cId="2338202965" sldId="291"/>
            <ac:spMk id="6" creationId="{00000000-0000-0000-0000-000000000000}"/>
          </ac:spMkLst>
        </pc:spChg>
        <pc:spChg chg="mod">
          <ac:chgData name="Jennifer Legge" userId="dfa587a5-a029-498c-a3f3-3e3f8142f3d2" providerId="ADAL" clId="{97FF7959-2552-4B3E-B13D-7AAD1689373A}" dt="2024-02-20T16:45:17.602" v="168" actId="13926"/>
          <ac:spMkLst>
            <pc:docMk/>
            <pc:sldMk cId="2338202965" sldId="291"/>
            <ac:spMk id="48" creationId="{2F69F36D-8EDD-2B78-E81C-0E463D062AF4}"/>
          </ac:spMkLst>
        </pc:spChg>
      </pc:sldChg>
      <pc:sldChg chg="mod">
        <pc:chgData name="Jennifer Legge" userId="dfa587a5-a029-498c-a3f3-3e3f8142f3d2" providerId="ADAL" clId="{97FF7959-2552-4B3E-B13D-7AAD1689373A}" dt="2024-02-20T15:19:11.138" v="37" actId="27918"/>
        <pc:sldMkLst>
          <pc:docMk/>
          <pc:sldMk cId="1809184655" sldId="292"/>
        </pc:sldMkLst>
      </pc:sldChg>
      <pc:sldChg chg="addSp delSp modSp mod">
        <pc:chgData name="Jennifer Legge" userId="dfa587a5-a029-498c-a3f3-3e3f8142f3d2" providerId="ADAL" clId="{97FF7959-2552-4B3E-B13D-7AAD1689373A}" dt="2024-02-20T16:41:06.580" v="160" actId="478"/>
        <pc:sldMkLst>
          <pc:docMk/>
          <pc:sldMk cId="950574908" sldId="293"/>
        </pc:sldMkLst>
        <pc:cxnChg chg="add del mod">
          <ac:chgData name="Jennifer Legge" userId="dfa587a5-a029-498c-a3f3-3e3f8142f3d2" providerId="ADAL" clId="{97FF7959-2552-4B3E-B13D-7AAD1689373A}" dt="2024-02-20T16:41:06.580" v="160" actId="478"/>
          <ac:cxnSpMkLst>
            <pc:docMk/>
            <pc:sldMk cId="950574908" sldId="293"/>
            <ac:cxnSpMk id="8" creationId="{536087C4-93B0-86F1-EDAD-0A4ACCF11124}"/>
          </ac:cxnSpMkLst>
        </pc:cxnChg>
      </pc:sldChg>
      <pc:sldChg chg="modSp mod">
        <pc:chgData name="Jennifer Legge" userId="dfa587a5-a029-498c-a3f3-3e3f8142f3d2" providerId="ADAL" clId="{97FF7959-2552-4B3E-B13D-7AAD1689373A}" dt="2024-02-20T16:46:23.524" v="174" actId="20577"/>
        <pc:sldMkLst>
          <pc:docMk/>
          <pc:sldMk cId="1071749020" sldId="294"/>
        </pc:sldMkLst>
        <pc:spChg chg="mod">
          <ac:chgData name="Jennifer Legge" userId="dfa587a5-a029-498c-a3f3-3e3f8142f3d2" providerId="ADAL" clId="{97FF7959-2552-4B3E-B13D-7AAD1689373A}" dt="2024-02-20T16:46:23.524" v="174" actId="20577"/>
          <ac:spMkLst>
            <pc:docMk/>
            <pc:sldMk cId="1071749020" sldId="294"/>
            <ac:spMk id="22" creationId="{D6CBB558-F296-3129-6E53-4A741BD8C367}"/>
          </ac:spMkLst>
        </pc:spChg>
      </pc:sldChg>
      <pc:sldChg chg="mod">
        <pc:chgData name="Jennifer Legge" userId="dfa587a5-a029-498c-a3f3-3e3f8142f3d2" providerId="ADAL" clId="{97FF7959-2552-4B3E-B13D-7AAD1689373A}" dt="2024-02-20T15:24:06.914" v="49" actId="27918"/>
        <pc:sldMkLst>
          <pc:docMk/>
          <pc:sldMk cId="3332022523" sldId="295"/>
        </pc:sldMkLst>
      </pc:sldChg>
      <pc:sldChg chg="mod">
        <pc:chgData name="Jennifer Legge" userId="dfa587a5-a029-498c-a3f3-3e3f8142f3d2" providerId="ADAL" clId="{97FF7959-2552-4B3E-B13D-7AAD1689373A}" dt="2024-02-20T16:25:33.717" v="75" actId="27918"/>
        <pc:sldMkLst>
          <pc:docMk/>
          <pc:sldMk cId="2928560471" sldId="296"/>
        </pc:sldMkLst>
      </pc:sldChg>
      <pc:sldChg chg="addSp delSp modSp mod">
        <pc:chgData name="Jennifer Legge" userId="dfa587a5-a029-498c-a3f3-3e3f8142f3d2" providerId="ADAL" clId="{97FF7959-2552-4B3E-B13D-7AAD1689373A}" dt="2024-02-20T16:41:56.844" v="161" actId="478"/>
        <pc:sldMkLst>
          <pc:docMk/>
          <pc:sldMk cId="3397521433" sldId="297"/>
        </pc:sldMkLst>
        <pc:cxnChg chg="add del mod">
          <ac:chgData name="Jennifer Legge" userId="dfa587a5-a029-498c-a3f3-3e3f8142f3d2" providerId="ADAL" clId="{97FF7959-2552-4B3E-B13D-7AAD1689373A}" dt="2024-02-20T16:41:56.844" v="161" actId="478"/>
          <ac:cxnSpMkLst>
            <pc:docMk/>
            <pc:sldMk cId="3397521433" sldId="297"/>
            <ac:cxnSpMk id="9" creationId="{0EDC03F9-7120-E8EE-181A-77EB9A037F16}"/>
          </ac:cxnSpMkLst>
        </pc:cxnChg>
      </pc:sldChg>
      <pc:sldChg chg="modSp mod">
        <pc:chgData name="Jennifer Legge" userId="dfa587a5-a029-498c-a3f3-3e3f8142f3d2" providerId="ADAL" clId="{97FF7959-2552-4B3E-B13D-7AAD1689373A}" dt="2024-02-20T16:48:07.406" v="179" actId="13926"/>
        <pc:sldMkLst>
          <pc:docMk/>
          <pc:sldMk cId="1158373309" sldId="298"/>
        </pc:sldMkLst>
        <pc:spChg chg="mod">
          <ac:chgData name="Jennifer Legge" userId="dfa587a5-a029-498c-a3f3-3e3f8142f3d2" providerId="ADAL" clId="{97FF7959-2552-4B3E-B13D-7AAD1689373A}" dt="2024-02-20T16:48:07.406" v="179" actId="13926"/>
          <ac:spMkLst>
            <pc:docMk/>
            <pc:sldMk cId="1158373309" sldId="298"/>
            <ac:spMk id="12" creationId="{9A16DB3D-3922-54A0-3C8D-935CB32AFB6F}"/>
          </ac:spMkLst>
        </pc:spChg>
      </pc:sldChg>
      <pc:sldChg chg="mod">
        <pc:chgData name="Jennifer Legge" userId="dfa587a5-a029-498c-a3f3-3e3f8142f3d2" providerId="ADAL" clId="{97FF7959-2552-4B3E-B13D-7AAD1689373A}" dt="2024-02-20T16:48:28.299" v="182" actId="27918"/>
        <pc:sldMkLst>
          <pc:docMk/>
          <pc:sldMk cId="2104785244" sldId="299"/>
        </pc:sldMkLst>
      </pc:sldChg>
      <pc:sldChg chg="mod">
        <pc:chgData name="Jennifer Legge" userId="dfa587a5-a029-498c-a3f3-3e3f8142f3d2" providerId="ADAL" clId="{97FF7959-2552-4B3E-B13D-7AAD1689373A}" dt="2024-02-20T16:19:22.686" v="56" actId="27918"/>
        <pc:sldMkLst>
          <pc:docMk/>
          <pc:sldMk cId="2162530407" sldId="300"/>
        </pc:sldMkLst>
      </pc:sldChg>
      <pc:sldChg chg="addSp delSp modSp mod">
        <pc:chgData name="Jennifer Legge" userId="dfa587a5-a029-498c-a3f3-3e3f8142f3d2" providerId="ADAL" clId="{97FF7959-2552-4B3E-B13D-7AAD1689373A}" dt="2024-02-20T16:27:45.887" v="130" actId="1076"/>
        <pc:sldMkLst>
          <pc:docMk/>
          <pc:sldMk cId="3458764331" sldId="301"/>
        </pc:sldMkLst>
        <pc:spChg chg="add mod">
          <ac:chgData name="Jennifer Legge" userId="dfa587a5-a029-498c-a3f3-3e3f8142f3d2" providerId="ADAL" clId="{97FF7959-2552-4B3E-B13D-7AAD1689373A}" dt="2024-02-20T16:26:54.240" v="123" actId="14100"/>
          <ac:spMkLst>
            <pc:docMk/>
            <pc:sldMk cId="3458764331" sldId="301"/>
            <ac:spMk id="8" creationId="{E0A21859-F764-0A86-D2F7-F0CBCC78C7E7}"/>
          </ac:spMkLst>
        </pc:spChg>
        <pc:spChg chg="mod">
          <ac:chgData name="Jennifer Legge" userId="dfa587a5-a029-498c-a3f3-3e3f8142f3d2" providerId="ADAL" clId="{97FF7959-2552-4B3E-B13D-7AAD1689373A}" dt="2024-02-20T16:25:51.742" v="76" actId="20577"/>
          <ac:spMkLst>
            <pc:docMk/>
            <pc:sldMk cId="3458764331" sldId="301"/>
            <ac:spMk id="12" creationId="{B9E208C3-697F-2D49-19F8-568E312614C7}"/>
          </ac:spMkLst>
        </pc:spChg>
        <pc:picChg chg="del mod">
          <ac:chgData name="Jennifer Legge" userId="dfa587a5-a029-498c-a3f3-3e3f8142f3d2" providerId="ADAL" clId="{97FF7959-2552-4B3E-B13D-7AAD1689373A}" dt="2024-02-20T16:26:59.931" v="124" actId="478"/>
          <ac:picMkLst>
            <pc:docMk/>
            <pc:sldMk cId="3458764331" sldId="301"/>
            <ac:picMk id="5" creationId="{DCD09B68-9099-9172-8D5E-83D0FB412BBD}"/>
          </ac:picMkLst>
        </pc:picChg>
        <pc:picChg chg="del mod modCrop">
          <ac:chgData name="Jennifer Legge" userId="dfa587a5-a029-498c-a3f3-3e3f8142f3d2" providerId="ADAL" clId="{97FF7959-2552-4B3E-B13D-7AAD1689373A}" dt="2024-02-20T16:27:36.237" v="129" actId="21"/>
          <ac:picMkLst>
            <pc:docMk/>
            <pc:sldMk cId="3458764331" sldId="301"/>
            <ac:picMk id="9" creationId="{5800DD2E-6AAA-08CC-0C2C-9A6AD86E1C45}"/>
          </ac:picMkLst>
        </pc:picChg>
        <pc:picChg chg="mod">
          <ac:chgData name="Jennifer Legge" userId="dfa587a5-a029-498c-a3f3-3e3f8142f3d2" providerId="ADAL" clId="{97FF7959-2552-4B3E-B13D-7AAD1689373A}" dt="2024-02-20T16:27:45.887" v="130" actId="1076"/>
          <ac:picMkLst>
            <pc:docMk/>
            <pc:sldMk cId="3458764331" sldId="301"/>
            <ac:picMk id="10" creationId="{3B755CD4-CCA0-3E5F-8E00-37ED5BF5F6E4}"/>
          </ac:picMkLst>
        </pc:picChg>
      </pc:sldChg>
      <pc:sldChg chg="addSp delSp modSp mod">
        <pc:chgData name="Jennifer Legge" userId="dfa587a5-a029-498c-a3f3-3e3f8142f3d2" providerId="ADAL" clId="{97FF7959-2552-4B3E-B13D-7AAD1689373A}" dt="2024-02-22T12:13:24.238" v="216" actId="478"/>
        <pc:sldMkLst>
          <pc:docMk/>
          <pc:sldMk cId="307507100" sldId="302"/>
        </pc:sldMkLst>
        <pc:spChg chg="add del mod">
          <ac:chgData name="Jennifer Legge" userId="dfa587a5-a029-498c-a3f3-3e3f8142f3d2" providerId="ADAL" clId="{97FF7959-2552-4B3E-B13D-7AAD1689373A}" dt="2024-02-22T12:13:24.238" v="216" actId="478"/>
          <ac:spMkLst>
            <pc:docMk/>
            <pc:sldMk cId="307507100" sldId="302"/>
            <ac:spMk id="6" creationId="{94EF3BC0-DAD2-10F1-74C2-9AEBE8FBF500}"/>
          </ac:spMkLst>
        </pc:spChg>
      </pc:sldChg>
      <pc:sldChg chg="mod">
        <pc:chgData name="Jennifer Legge" userId="dfa587a5-a029-498c-a3f3-3e3f8142f3d2" providerId="ADAL" clId="{97FF7959-2552-4B3E-B13D-7AAD1689373A}" dt="2024-02-20T16:33:54.858" v="157" actId="27918"/>
        <pc:sldMkLst>
          <pc:docMk/>
          <pc:sldMk cId="2800772565" sldId="303"/>
        </pc:sldMkLst>
      </pc:sldChg>
      <pc:sldChg chg="addSp delSp modSp mod">
        <pc:chgData name="Jennifer Legge" userId="dfa587a5-a029-498c-a3f3-3e3f8142f3d2" providerId="ADAL" clId="{97FF7959-2552-4B3E-B13D-7AAD1689373A}" dt="2024-02-22T12:18:10.960" v="222" actId="478"/>
        <pc:sldMkLst>
          <pc:docMk/>
          <pc:sldMk cId="1370147979" sldId="304"/>
        </pc:sldMkLst>
        <pc:spChg chg="add del mod">
          <ac:chgData name="Jennifer Legge" userId="dfa587a5-a029-498c-a3f3-3e3f8142f3d2" providerId="ADAL" clId="{97FF7959-2552-4B3E-B13D-7AAD1689373A}" dt="2024-02-22T12:18:10.960" v="222" actId="478"/>
          <ac:spMkLst>
            <pc:docMk/>
            <pc:sldMk cId="1370147979" sldId="304"/>
            <ac:spMk id="6" creationId="{EE6F66DA-8396-5883-66E3-5CCD202090EC}"/>
          </ac:spMkLst>
        </pc:spChg>
        <pc:cxnChg chg="add del">
          <ac:chgData name="Jennifer Legge" userId="dfa587a5-a029-498c-a3f3-3e3f8142f3d2" providerId="ADAL" clId="{97FF7959-2552-4B3E-B13D-7AAD1689373A}" dt="2024-02-22T12:17:54.924" v="217" actId="478"/>
          <ac:cxnSpMkLst>
            <pc:docMk/>
            <pc:sldMk cId="1370147979" sldId="304"/>
            <ac:cxnSpMk id="7" creationId="{87060449-A9F4-61C6-A72E-6FEFBB969AF0}"/>
          </ac:cxnSpMkLst>
        </pc:cxnChg>
      </pc:sldChg>
      <pc:sldChg chg="addSp delSp modSp mod">
        <pc:chgData name="Jennifer Legge" userId="dfa587a5-a029-498c-a3f3-3e3f8142f3d2" providerId="ADAL" clId="{97FF7959-2552-4B3E-B13D-7AAD1689373A}" dt="2024-02-22T12:18:32.962" v="229" actId="478"/>
        <pc:sldMkLst>
          <pc:docMk/>
          <pc:sldMk cId="1598864435" sldId="305"/>
        </pc:sldMkLst>
        <pc:spChg chg="add del mod">
          <ac:chgData name="Jennifer Legge" userId="dfa587a5-a029-498c-a3f3-3e3f8142f3d2" providerId="ADAL" clId="{97FF7959-2552-4B3E-B13D-7AAD1689373A}" dt="2024-02-22T12:18:32.962" v="229" actId="478"/>
          <ac:spMkLst>
            <pc:docMk/>
            <pc:sldMk cId="1598864435" sldId="305"/>
            <ac:spMk id="7" creationId="{08BEEAC5-6E29-CEFB-F255-51DCD65EFAE8}"/>
          </ac:spMkLst>
        </pc:spChg>
        <pc:cxnChg chg="add del mod">
          <ac:chgData name="Jennifer Legge" userId="dfa587a5-a029-498c-a3f3-3e3f8142f3d2" providerId="ADAL" clId="{97FF7959-2552-4B3E-B13D-7AAD1689373A}" dt="2024-02-22T12:18:14.271" v="223" actId="478"/>
          <ac:cxnSpMkLst>
            <pc:docMk/>
            <pc:sldMk cId="1598864435" sldId="305"/>
            <ac:cxnSpMk id="6" creationId="{514512CF-BFD1-9ECD-C29E-79A5E8EC172D}"/>
          </ac:cxnSpMkLst>
        </pc:cxn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556764066454456"/>
          <c:y val="3.3101052664524677E-2"/>
          <c:w val="0.5687867695515163"/>
          <c:h val="0.9657408617141691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C8F85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Sheet1!$A$1:$D$1</c:f>
              <c:strCache>
                <c:ptCount val="4"/>
                <c:pt idx="0">
                  <c:v>IrishTimes</c:v>
                </c:pt>
                <c:pt idx="1">
                  <c:v>TheJournal.ie</c:v>
                </c:pt>
                <c:pt idx="2">
                  <c:v>Independent.ie</c:v>
                </c:pt>
                <c:pt idx="3">
                  <c:v>RTÉ News App</c:v>
                </c:pt>
              </c:strCache>
            </c:strRef>
          </c:cat>
          <c:val>
            <c:numRef>
              <c:f>Sheet1!$A$2:$D$2</c:f>
              <c:numCache>
                <c:formatCode>0%</c:formatCode>
                <c:ptCount val="4"/>
                <c:pt idx="0">
                  <c:v>0.16</c:v>
                </c:pt>
                <c:pt idx="1">
                  <c:v>0.17</c:v>
                </c:pt>
                <c:pt idx="2">
                  <c:v>0.21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3C-4A15-BE19-3B0256EEF1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6887552"/>
        <c:axId val="396889088"/>
      </c:barChart>
      <c:catAx>
        <c:axId val="3968875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96889088"/>
        <c:crosses val="autoZero"/>
        <c:auto val="1"/>
        <c:lblAlgn val="ctr"/>
        <c:lblOffset val="100"/>
        <c:noMultiLvlLbl val="0"/>
      </c:catAx>
      <c:valAx>
        <c:axId val="396889088"/>
        <c:scaling>
          <c:orientation val="minMax"/>
          <c:min val="0"/>
        </c:scaling>
        <c:delete val="1"/>
        <c:axPos val="b"/>
        <c:numFmt formatCode="_-* #,##0_-;\-* #,##0_-;_-* &quot;-&quot;??_-;_-@_-" sourceLinked="0"/>
        <c:majorTickMark val="out"/>
        <c:minorTickMark val="none"/>
        <c:tickLblPos val="nextTo"/>
        <c:crossAx val="396887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800" b="1">
          <a:solidFill>
            <a:schemeClr val="tx1">
              <a:lumMod val="50000"/>
            </a:schemeClr>
          </a:solidFill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567030059798153E-2"/>
          <c:y val="3.3101052664524677E-2"/>
          <c:w val="0.9006519329506123"/>
          <c:h val="0.8859977770635812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C8F85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Sheet1!$AR$1:$BB$1</c:f>
              <c:strCache>
                <c:ptCount val="11"/>
                <c:pt idx="0">
                  <c:v>Feb-23</c:v>
                </c:pt>
                <c:pt idx="1">
                  <c:v>Mar-23</c:v>
                </c:pt>
                <c:pt idx="2">
                  <c:v>Apr-23</c:v>
                </c:pt>
                <c:pt idx="3">
                  <c:v>May-23</c:v>
                </c:pt>
                <c:pt idx="4">
                  <c:v>Jun-23</c:v>
                </c:pt>
                <c:pt idx="5">
                  <c:v>Jul-23</c:v>
                </c:pt>
                <c:pt idx="6">
                  <c:v>Aug-23</c:v>
                </c:pt>
                <c:pt idx="7">
                  <c:v>Sep-23</c:v>
                </c:pt>
                <c:pt idx="8">
                  <c:v>Oct-23</c:v>
                </c:pt>
                <c:pt idx="9">
                  <c:v>Nov-23</c:v>
                </c:pt>
                <c:pt idx="10">
                  <c:v>Dec-23</c:v>
                </c:pt>
              </c:strCache>
            </c:strRef>
          </c:cat>
          <c:val>
            <c:numRef>
              <c:f>Sheet1!$AR$2:$BB$2</c:f>
              <c:numCache>
                <c:formatCode>_-* #,##0_-;\-* #,##0_-;_-* "-"??_-;_-@_-</c:formatCode>
                <c:ptCount val="11"/>
                <c:pt idx="0">
                  <c:v>1738749</c:v>
                </c:pt>
                <c:pt idx="1">
                  <c:v>2088056</c:v>
                </c:pt>
                <c:pt idx="2">
                  <c:v>1766472</c:v>
                </c:pt>
                <c:pt idx="3">
                  <c:v>1768824</c:v>
                </c:pt>
                <c:pt idx="4">
                  <c:v>1447698</c:v>
                </c:pt>
                <c:pt idx="5">
                  <c:v>2114219</c:v>
                </c:pt>
                <c:pt idx="6">
                  <c:v>1551299</c:v>
                </c:pt>
                <c:pt idx="7" formatCode="#,##0">
                  <c:v>1879255</c:v>
                </c:pt>
                <c:pt idx="8">
                  <c:v>1853845</c:v>
                </c:pt>
                <c:pt idx="9">
                  <c:v>1734789</c:v>
                </c:pt>
                <c:pt idx="10">
                  <c:v>1489535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7D-426E-AC78-6209C38D2B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6887552"/>
        <c:axId val="396889088"/>
      </c:barChart>
      <c:catAx>
        <c:axId val="396887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968890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96889088"/>
        <c:scaling>
          <c:orientation val="minMax"/>
          <c:min val="0"/>
        </c:scaling>
        <c:delete val="0"/>
        <c:axPos val="l"/>
        <c:numFmt formatCode="_-* #,##0_-;\-* #,##0_-;_-* &quot;-&quot;??_-;_-@_-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96887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400" b="1">
          <a:solidFill>
            <a:schemeClr val="tx1">
              <a:lumMod val="65000"/>
              <a:lumOff val="35000"/>
            </a:schemeClr>
          </a:solidFill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567030059798153E-2"/>
          <c:y val="3.3101052664524677E-2"/>
          <c:w val="0.87475551860798262"/>
          <c:h val="0.8859977770635812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Sheet1!$AQ$1:$BB$1</c:f>
              <c:strCache>
                <c:ptCount val="12"/>
                <c:pt idx="0">
                  <c:v>Jan-23</c:v>
                </c:pt>
                <c:pt idx="1">
                  <c:v>Feb-23</c:v>
                </c:pt>
                <c:pt idx="2">
                  <c:v>Mar-23</c:v>
                </c:pt>
                <c:pt idx="3">
                  <c:v>Apr-23</c:v>
                </c:pt>
                <c:pt idx="4">
                  <c:v>May-23</c:v>
                </c:pt>
                <c:pt idx="5">
                  <c:v>Jun-23</c:v>
                </c:pt>
                <c:pt idx="6">
                  <c:v>Jul-23</c:v>
                </c:pt>
                <c:pt idx="7">
                  <c:v>Aug-23</c:v>
                </c:pt>
                <c:pt idx="8">
                  <c:v>Sep-23</c:v>
                </c:pt>
                <c:pt idx="9">
                  <c:v>Oct-23</c:v>
                </c:pt>
                <c:pt idx="10">
                  <c:v>Nov-23</c:v>
                </c:pt>
                <c:pt idx="11">
                  <c:v>Dec-23</c:v>
                </c:pt>
              </c:strCache>
            </c:strRef>
          </c:cat>
          <c:val>
            <c:numRef>
              <c:f>Sheet1!$AQ$2:$BB$2</c:f>
              <c:numCache>
                <c:formatCode>_-* #,##0_-;\-* #,##0_-;_-* "-"??_-;_-@_-</c:formatCode>
                <c:ptCount val="12"/>
                <c:pt idx="0">
                  <c:v>7246966</c:v>
                </c:pt>
                <c:pt idx="1">
                  <c:v>7102956</c:v>
                </c:pt>
                <c:pt idx="2">
                  <c:v>8983325</c:v>
                </c:pt>
                <c:pt idx="3">
                  <c:v>8108871</c:v>
                </c:pt>
                <c:pt idx="4">
                  <c:v>8345116</c:v>
                </c:pt>
                <c:pt idx="5">
                  <c:v>7499000</c:v>
                </c:pt>
                <c:pt idx="6">
                  <c:v>9846323</c:v>
                </c:pt>
                <c:pt idx="7">
                  <c:v>7574192</c:v>
                </c:pt>
                <c:pt idx="8" formatCode="#,##0">
                  <c:v>8452476</c:v>
                </c:pt>
                <c:pt idx="9">
                  <c:v>8636676</c:v>
                </c:pt>
                <c:pt idx="10">
                  <c:v>9111196</c:v>
                </c:pt>
                <c:pt idx="11">
                  <c:v>8130969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7D-426E-AC78-6209C38D2B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6887552"/>
        <c:axId val="396889088"/>
      </c:barChart>
      <c:catAx>
        <c:axId val="396887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968890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96889088"/>
        <c:scaling>
          <c:orientation val="minMax"/>
          <c:min val="0"/>
        </c:scaling>
        <c:delete val="0"/>
        <c:axPos val="l"/>
        <c:numFmt formatCode="_-* #,##0_-;\-* #,##0_-;_-* &quot;-&quot;??_-;_-@_-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96887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400" b="1">
          <a:solidFill>
            <a:schemeClr val="tx1">
              <a:lumMod val="65000"/>
              <a:lumOff val="35000"/>
            </a:schemeClr>
          </a:solidFill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567030059798153E-2"/>
          <c:y val="3.3101052664524677E-2"/>
          <c:w val="0.9006519329506123"/>
          <c:h val="0.8859977770635812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C8F85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Sheet1!$AR$1:$BB$1</c:f>
              <c:strCache>
                <c:ptCount val="11"/>
                <c:pt idx="0">
                  <c:v>Feb-23</c:v>
                </c:pt>
                <c:pt idx="1">
                  <c:v>Mar-23</c:v>
                </c:pt>
                <c:pt idx="2">
                  <c:v>Apr-23</c:v>
                </c:pt>
                <c:pt idx="3">
                  <c:v>May-23</c:v>
                </c:pt>
                <c:pt idx="4">
                  <c:v>Jun-23</c:v>
                </c:pt>
                <c:pt idx="5">
                  <c:v>Jul-23</c:v>
                </c:pt>
                <c:pt idx="6">
                  <c:v>Aug-23</c:v>
                </c:pt>
                <c:pt idx="7">
                  <c:v>Sep-23</c:v>
                </c:pt>
                <c:pt idx="8">
                  <c:v>Oct-23</c:v>
                </c:pt>
                <c:pt idx="9">
                  <c:v>Nov-23</c:v>
                </c:pt>
                <c:pt idx="10">
                  <c:v>Dec-23</c:v>
                </c:pt>
              </c:strCache>
            </c:strRef>
          </c:cat>
          <c:val>
            <c:numRef>
              <c:f>Sheet1!$AR$2:$BB$2</c:f>
              <c:numCache>
                <c:formatCode>_-* #,##0_-;\-* #,##0_-;_-* "-"??_-;_-@_-</c:formatCode>
                <c:ptCount val="11"/>
                <c:pt idx="0">
                  <c:v>668007</c:v>
                </c:pt>
                <c:pt idx="1">
                  <c:v>705558</c:v>
                </c:pt>
                <c:pt idx="2">
                  <c:v>668197</c:v>
                </c:pt>
                <c:pt idx="3">
                  <c:v>759744</c:v>
                </c:pt>
                <c:pt idx="4">
                  <c:v>661825</c:v>
                </c:pt>
                <c:pt idx="5">
                  <c:v>726404</c:v>
                </c:pt>
                <c:pt idx="6">
                  <c:v>687396</c:v>
                </c:pt>
                <c:pt idx="7" formatCode="#,##0">
                  <c:v>707207</c:v>
                </c:pt>
                <c:pt idx="8">
                  <c:v>690555</c:v>
                </c:pt>
                <c:pt idx="9">
                  <c:v>775124</c:v>
                </c:pt>
                <c:pt idx="10">
                  <c:v>682092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7D-426E-AC78-6209C38D2B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6887552"/>
        <c:axId val="396889088"/>
      </c:barChart>
      <c:catAx>
        <c:axId val="396887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968890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96889088"/>
        <c:scaling>
          <c:orientation val="minMax"/>
          <c:min val="0"/>
        </c:scaling>
        <c:delete val="0"/>
        <c:axPos val="l"/>
        <c:numFmt formatCode="_-* #,##0_-;\-* #,##0_-;_-* &quot;-&quot;??_-;_-@_-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96887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400" b="1">
          <a:solidFill>
            <a:schemeClr val="tx1">
              <a:lumMod val="65000"/>
              <a:lumOff val="35000"/>
            </a:schemeClr>
          </a:solidFill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567030059798153E-2"/>
          <c:y val="3.3101052664524677E-2"/>
          <c:w val="0.87475551860798262"/>
          <c:h val="0.8859977770635812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Sheet1!$AR$1:$BB$1</c:f>
              <c:strCache>
                <c:ptCount val="11"/>
                <c:pt idx="0">
                  <c:v>Feb-23</c:v>
                </c:pt>
                <c:pt idx="1">
                  <c:v>Mar-23</c:v>
                </c:pt>
                <c:pt idx="2">
                  <c:v>Apr-23</c:v>
                </c:pt>
                <c:pt idx="3">
                  <c:v>May-23</c:v>
                </c:pt>
                <c:pt idx="4">
                  <c:v>Jun-23</c:v>
                </c:pt>
                <c:pt idx="5">
                  <c:v>Jul-23</c:v>
                </c:pt>
                <c:pt idx="6">
                  <c:v>Aug-23</c:v>
                </c:pt>
                <c:pt idx="7">
                  <c:v>Sep-23</c:v>
                </c:pt>
                <c:pt idx="8">
                  <c:v>Oct-23</c:v>
                </c:pt>
                <c:pt idx="9">
                  <c:v>Nov-23</c:v>
                </c:pt>
                <c:pt idx="10">
                  <c:v>Dec-23</c:v>
                </c:pt>
              </c:strCache>
            </c:strRef>
          </c:cat>
          <c:val>
            <c:numRef>
              <c:f>Sheet1!$AR$2:$BB$2</c:f>
              <c:numCache>
                <c:formatCode>_-* #,##0_-;\-* #,##0_-;_-* "-"??_-;_-@_-</c:formatCode>
                <c:ptCount val="11"/>
                <c:pt idx="0">
                  <c:v>6037881</c:v>
                </c:pt>
                <c:pt idx="1">
                  <c:v>6667263</c:v>
                </c:pt>
                <c:pt idx="2">
                  <c:v>5751760</c:v>
                </c:pt>
                <c:pt idx="3">
                  <c:v>6391503</c:v>
                </c:pt>
                <c:pt idx="4">
                  <c:v>5805400</c:v>
                </c:pt>
                <c:pt idx="5">
                  <c:v>6170236</c:v>
                </c:pt>
                <c:pt idx="6" formatCode="#,##0">
                  <c:v>5645939</c:v>
                </c:pt>
                <c:pt idx="7" formatCode="#,##0">
                  <c:v>5630099</c:v>
                </c:pt>
                <c:pt idx="8">
                  <c:v>5760559</c:v>
                </c:pt>
                <c:pt idx="9">
                  <c:v>5973752</c:v>
                </c:pt>
                <c:pt idx="10">
                  <c:v>5235397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7D-426E-AC78-6209C38D2B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6887552"/>
        <c:axId val="396889088"/>
      </c:barChart>
      <c:catAx>
        <c:axId val="396887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968890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96889088"/>
        <c:scaling>
          <c:orientation val="minMax"/>
          <c:min val="0"/>
        </c:scaling>
        <c:delete val="0"/>
        <c:axPos val="l"/>
        <c:numFmt formatCode="_-* #,##0_-;\-* #,##0_-;_-* &quot;-&quot;??_-;_-@_-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96887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400" b="1">
          <a:solidFill>
            <a:schemeClr val="tx1">
              <a:lumMod val="65000"/>
              <a:lumOff val="35000"/>
            </a:schemeClr>
          </a:solidFill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235592909888116E-2"/>
          <c:y val="8.2350361450001824E-2"/>
          <c:w val="0.56973874014341763"/>
          <c:h val="0.9039245783083316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4"/>
          <c:dLbls>
            <c:dLbl>
              <c:idx val="2"/>
              <c:layout>
                <c:manualLayout>
                  <c:x val="1.5176622376456709E-2"/>
                  <c:y val="0.1307311988018778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44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121615558307926E-2"/>
                      <c:h val="8.5088565003884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D45-41D8-B796-1D90091E460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45-41D8-B796-1D90091E46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4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Live</c:v>
                </c:pt>
                <c:pt idx="1">
                  <c:v>On-demand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0.62</c:v>
                </c:pt>
                <c:pt idx="1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45-41D8-B796-1D90091E46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7806607068573364"/>
          <c:y val="0.42271470424194746"/>
          <c:w val="0.22193392931426636"/>
          <c:h val="0.25278448510544654"/>
        </c:manualLayout>
      </c:layout>
      <c:overlay val="0"/>
      <c:txPr>
        <a:bodyPr/>
        <a:lstStyle/>
        <a:p>
          <a:pPr>
            <a:defRPr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235592909888116E-2"/>
          <c:y val="8.2350361450001824E-2"/>
          <c:w val="0.56973874014341763"/>
          <c:h val="0.9039245783083316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4"/>
          <c:dLbls>
            <c:dLbl>
              <c:idx val="2"/>
              <c:layout>
                <c:manualLayout>
                  <c:x val="1.5176622376456709E-2"/>
                  <c:y val="0.1307311988018778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44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121615558307926E-2"/>
                      <c:h val="8.5088565003884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DD45-41D8-B796-1D90091E460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D45-41D8-B796-1D90091E46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4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Smartphone</c:v>
                </c:pt>
                <c:pt idx="1">
                  <c:v>Desktop</c:v>
                </c:pt>
                <c:pt idx="2">
                  <c:v>Tablet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0.84</c:v>
                </c:pt>
                <c:pt idx="1">
                  <c:v>0.11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45-41D8-B796-1D90091E46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4608931514374655"/>
          <c:y val="0.37845258376735624"/>
          <c:w val="0.25391068485625345"/>
          <c:h val="0.29704664469407127"/>
        </c:manualLayout>
      </c:layout>
      <c:overlay val="0"/>
      <c:txPr>
        <a:bodyPr/>
        <a:lstStyle/>
        <a:p>
          <a:pPr>
            <a:defRPr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567030059798153E-2"/>
          <c:y val="3.3101052664524677E-2"/>
          <c:w val="0.86678736586498117"/>
          <c:h val="0.8859977770635812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C8F85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Sheet1!$AQ$1:$BB$1</c:f>
              <c:strCache>
                <c:ptCount val="12"/>
                <c:pt idx="0">
                  <c:v>Jan-23</c:v>
                </c:pt>
                <c:pt idx="1">
                  <c:v>Feb-23</c:v>
                </c:pt>
                <c:pt idx="2">
                  <c:v>Mar-23</c:v>
                </c:pt>
                <c:pt idx="3">
                  <c:v>Apr-23</c:v>
                </c:pt>
                <c:pt idx="4">
                  <c:v>May-23</c:v>
                </c:pt>
                <c:pt idx="5">
                  <c:v>Jun-23</c:v>
                </c:pt>
                <c:pt idx="6">
                  <c:v>Jul-23</c:v>
                </c:pt>
                <c:pt idx="7">
                  <c:v>Aug-23</c:v>
                </c:pt>
                <c:pt idx="8">
                  <c:v>Sep-23</c:v>
                </c:pt>
                <c:pt idx="9">
                  <c:v>Oct-23</c:v>
                </c:pt>
                <c:pt idx="10">
                  <c:v>Nov-23</c:v>
                </c:pt>
                <c:pt idx="11">
                  <c:v>Dec-23</c:v>
                </c:pt>
              </c:strCache>
            </c:strRef>
          </c:cat>
          <c:val>
            <c:numRef>
              <c:f>Sheet1!$AQ$2:$BB$2</c:f>
              <c:numCache>
                <c:formatCode>_-* #,##0_-;\-* #,##0_-;_-* "-"??_-;_-@_-</c:formatCode>
                <c:ptCount val="12"/>
                <c:pt idx="0">
                  <c:v>692000</c:v>
                </c:pt>
                <c:pt idx="1">
                  <c:v>693569</c:v>
                </c:pt>
                <c:pt idx="2">
                  <c:v>691929</c:v>
                </c:pt>
                <c:pt idx="3">
                  <c:v>674990</c:v>
                </c:pt>
                <c:pt idx="4">
                  <c:v>679443</c:v>
                </c:pt>
                <c:pt idx="5">
                  <c:v>680977</c:v>
                </c:pt>
                <c:pt idx="6">
                  <c:v>702870</c:v>
                </c:pt>
                <c:pt idx="7">
                  <c:v>683749</c:v>
                </c:pt>
                <c:pt idx="8">
                  <c:v>683084</c:v>
                </c:pt>
                <c:pt idx="9">
                  <c:v>696467</c:v>
                </c:pt>
                <c:pt idx="10">
                  <c:v>726447</c:v>
                </c:pt>
                <c:pt idx="11">
                  <c:v>689855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7D-426E-AC78-6209C38D2B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6887552"/>
        <c:axId val="396889088"/>
      </c:barChart>
      <c:catAx>
        <c:axId val="396887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968890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96889088"/>
        <c:scaling>
          <c:orientation val="minMax"/>
          <c:min val="0"/>
        </c:scaling>
        <c:delete val="0"/>
        <c:axPos val="l"/>
        <c:numFmt formatCode="_-* #,##0_-;\-* #,##0_-;_-* &quot;-&quot;??_-;_-@_-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96887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400" b="1">
          <a:solidFill>
            <a:schemeClr val="tx1">
              <a:lumMod val="65000"/>
              <a:lumOff val="35000"/>
            </a:schemeClr>
          </a:solidFill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567030059798153E-2"/>
          <c:y val="3.3101052664524677E-2"/>
          <c:w val="0.86678736586498117"/>
          <c:h val="0.8859977770635812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Sheet1!$AR$1:$BB$1</c:f>
              <c:strCache>
                <c:ptCount val="11"/>
                <c:pt idx="0">
                  <c:v>Feb-23</c:v>
                </c:pt>
                <c:pt idx="1">
                  <c:v>Mar-23</c:v>
                </c:pt>
                <c:pt idx="2">
                  <c:v>Apr-23</c:v>
                </c:pt>
                <c:pt idx="3">
                  <c:v>May-23</c:v>
                </c:pt>
                <c:pt idx="4">
                  <c:v>Jun-23</c:v>
                </c:pt>
                <c:pt idx="5">
                  <c:v>Jul-23</c:v>
                </c:pt>
                <c:pt idx="6">
                  <c:v>Aug-23</c:v>
                </c:pt>
                <c:pt idx="7">
                  <c:v>Sep-23</c:v>
                </c:pt>
                <c:pt idx="8">
                  <c:v>Oct-23</c:v>
                </c:pt>
                <c:pt idx="9">
                  <c:v>Nov-23</c:v>
                </c:pt>
                <c:pt idx="10">
                  <c:v>Dec-23</c:v>
                </c:pt>
              </c:strCache>
            </c:strRef>
          </c:cat>
          <c:val>
            <c:numRef>
              <c:f>Sheet1!$AR$2:$BB$2</c:f>
              <c:numCache>
                <c:formatCode>_-* #,##0_-;\-* #,##0_-;_-* "-"??_-;_-@_-</c:formatCode>
                <c:ptCount val="11"/>
                <c:pt idx="0">
                  <c:v>123600277</c:v>
                </c:pt>
                <c:pt idx="1">
                  <c:v>134436022</c:v>
                </c:pt>
                <c:pt idx="2">
                  <c:v>126420421</c:v>
                </c:pt>
                <c:pt idx="3">
                  <c:v>129180510</c:v>
                </c:pt>
                <c:pt idx="4">
                  <c:v>135566760</c:v>
                </c:pt>
                <c:pt idx="5">
                  <c:v>148107366</c:v>
                </c:pt>
                <c:pt idx="6">
                  <c:v>138202671</c:v>
                </c:pt>
                <c:pt idx="7" formatCode="#,##0">
                  <c:v>136807997</c:v>
                </c:pt>
                <c:pt idx="8">
                  <c:v>140994880</c:v>
                </c:pt>
                <c:pt idx="9">
                  <c:v>136727968</c:v>
                </c:pt>
                <c:pt idx="10">
                  <c:v>124854422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7D-426E-AC78-6209C38D2B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6887552"/>
        <c:axId val="396889088"/>
      </c:barChart>
      <c:catAx>
        <c:axId val="396887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968890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96889088"/>
        <c:scaling>
          <c:orientation val="minMax"/>
          <c:min val="0"/>
        </c:scaling>
        <c:delete val="0"/>
        <c:axPos val="l"/>
        <c:numFmt formatCode="_-* #,##0_-;\-* #,##0_-;_-* &quot;-&quot;??_-;_-@_-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96887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400" b="1">
          <a:solidFill>
            <a:schemeClr val="tx1">
              <a:lumMod val="65000"/>
              <a:lumOff val="35000"/>
            </a:schemeClr>
          </a:solidFill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57328108504033"/>
          <c:y val="1.6470072290000363E-2"/>
          <c:w val="0.6112627277050211"/>
          <c:h val="0.9698048674683327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4"/>
          <c:dLbls>
            <c:dLbl>
              <c:idx val="2"/>
              <c:layout>
                <c:manualLayout>
                  <c:x val="0.18077307229349393"/>
                  <c:y val="2.963251492073765E-4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n w="18415" cmpd="sng">
                          <a:noFill/>
                          <a:prstDash val="solid"/>
                        </a:ln>
                        <a:solidFill>
                          <a:schemeClr val="tx1"/>
                        </a:solidFill>
                      </a:rPr>
                      <a:t>0.3%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EF4-4FA0-B746-9797B5E7C21E}"/>
                </c:ext>
              </c:extLst>
            </c:dLbl>
            <c:spPr>
              <a:ln>
                <a:noFill/>
              </a:ln>
            </c:spPr>
            <c:txPr>
              <a:bodyPr/>
              <a:lstStyle/>
              <a:p>
                <a:pPr>
                  <a:defRPr sz="5400" b="0" cap="none" spc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Smartphone</c:v>
                </c:pt>
                <c:pt idx="1">
                  <c:v>Tablet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0.93</c:v>
                </c:pt>
                <c:pt idx="1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F4-4FA0-B746-9797B5E7C2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2428726874601124"/>
          <c:y val="0.4401461608282447"/>
          <c:w val="0.26961245813467416"/>
          <c:h val="0.24977884678601414"/>
        </c:manualLayout>
      </c:layout>
      <c:overlay val="0"/>
      <c:txPr>
        <a:bodyPr/>
        <a:lstStyle/>
        <a:p>
          <a:pPr>
            <a:defRPr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556764066454456"/>
          <c:y val="3.3101052664524677E-2"/>
          <c:w val="0.5687867695515163"/>
          <c:h val="0.9657408617141691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C8F85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Sheet1!$A$1:$D$1</c:f>
              <c:strCache>
                <c:ptCount val="4"/>
                <c:pt idx="0">
                  <c:v>TheJournal.ie</c:v>
                </c:pt>
                <c:pt idx="1">
                  <c:v>IrishTimes.com</c:v>
                </c:pt>
                <c:pt idx="2">
                  <c:v>Independent.ie</c:v>
                </c:pt>
                <c:pt idx="3">
                  <c:v>RTÉ.e</c:v>
                </c:pt>
              </c:strCache>
            </c:strRef>
          </c:cat>
          <c:val>
            <c:numRef>
              <c:f>Sheet1!$A$2:$D$2</c:f>
              <c:numCache>
                <c:formatCode>0%</c:formatCode>
                <c:ptCount val="4"/>
                <c:pt idx="0">
                  <c:v>0.21</c:v>
                </c:pt>
                <c:pt idx="1">
                  <c:v>0.21</c:v>
                </c:pt>
                <c:pt idx="2">
                  <c:v>0.26</c:v>
                </c:pt>
                <c:pt idx="3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3C-4A15-BE19-3B0256EEF1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6887552"/>
        <c:axId val="396889088"/>
      </c:barChart>
      <c:catAx>
        <c:axId val="3968875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96889088"/>
        <c:crosses val="autoZero"/>
        <c:auto val="1"/>
        <c:lblAlgn val="ctr"/>
        <c:lblOffset val="100"/>
        <c:noMultiLvlLbl val="0"/>
      </c:catAx>
      <c:valAx>
        <c:axId val="396889088"/>
        <c:scaling>
          <c:orientation val="minMax"/>
          <c:min val="0"/>
        </c:scaling>
        <c:delete val="1"/>
        <c:axPos val="b"/>
        <c:numFmt formatCode="_-* #,##0_-;\-* #,##0_-;_-* &quot;-&quot;??_-;_-@_-" sourceLinked="0"/>
        <c:majorTickMark val="out"/>
        <c:minorTickMark val="none"/>
        <c:tickLblPos val="nextTo"/>
        <c:crossAx val="396887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800" b="1">
          <a:solidFill>
            <a:schemeClr val="tx1">
              <a:lumMod val="50000"/>
            </a:schemeClr>
          </a:solidFill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567030059798153E-2"/>
          <c:y val="3.3101052664524677E-2"/>
          <c:w val="0.9006519329506123"/>
          <c:h val="0.8859977770635812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C8F85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Sheet1!$AQ$1:$BA$1</c:f>
              <c:strCache>
                <c:ptCount val="11"/>
                <c:pt idx="0">
                  <c:v>Feb-23</c:v>
                </c:pt>
                <c:pt idx="1">
                  <c:v>Mar-23</c:v>
                </c:pt>
                <c:pt idx="2">
                  <c:v>Apr-23</c:v>
                </c:pt>
                <c:pt idx="3">
                  <c:v>May-23</c:v>
                </c:pt>
                <c:pt idx="4">
                  <c:v>Jun-23</c:v>
                </c:pt>
                <c:pt idx="5">
                  <c:v>Jul-23</c:v>
                </c:pt>
                <c:pt idx="6">
                  <c:v>Aug-23</c:v>
                </c:pt>
                <c:pt idx="7">
                  <c:v>Sep-23</c:v>
                </c:pt>
                <c:pt idx="8">
                  <c:v>Oct-23</c:v>
                </c:pt>
                <c:pt idx="9">
                  <c:v>Nov-23</c:v>
                </c:pt>
                <c:pt idx="10">
                  <c:v>Dec-23</c:v>
                </c:pt>
              </c:strCache>
            </c:strRef>
          </c:cat>
          <c:val>
            <c:numRef>
              <c:f>Sheet1!$AQ$2:$BA$2</c:f>
              <c:numCache>
                <c:formatCode>_-* #,##0_-;\-* #,##0_-;_-* "-"??_-;_-@_-</c:formatCode>
                <c:ptCount val="11"/>
                <c:pt idx="0">
                  <c:v>7202022</c:v>
                </c:pt>
                <c:pt idx="1">
                  <c:v>7584625</c:v>
                </c:pt>
                <c:pt idx="2">
                  <c:v>7115949</c:v>
                </c:pt>
                <c:pt idx="3">
                  <c:v>7275562</c:v>
                </c:pt>
                <c:pt idx="4">
                  <c:v>6577056</c:v>
                </c:pt>
                <c:pt idx="5">
                  <c:v>7766334</c:v>
                </c:pt>
                <c:pt idx="6">
                  <c:v>7286906</c:v>
                </c:pt>
                <c:pt idx="7" formatCode="#,##0">
                  <c:v>7320570</c:v>
                </c:pt>
                <c:pt idx="8">
                  <c:v>8228080</c:v>
                </c:pt>
                <c:pt idx="9">
                  <c:v>8693354</c:v>
                </c:pt>
                <c:pt idx="10">
                  <c:v>7437321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7D-426E-AC78-6209C38D2B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6887552"/>
        <c:axId val="396889088"/>
      </c:barChart>
      <c:catAx>
        <c:axId val="396887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968890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96889088"/>
        <c:scaling>
          <c:orientation val="minMax"/>
          <c:min val="0"/>
        </c:scaling>
        <c:delete val="0"/>
        <c:axPos val="l"/>
        <c:numFmt formatCode="_-* #,##0_-;\-* #,##0_-;_-* &quot;-&quot;??_-;_-@_-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96887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400" b="1">
          <a:solidFill>
            <a:schemeClr val="tx1">
              <a:lumMod val="65000"/>
              <a:lumOff val="35000"/>
            </a:schemeClr>
          </a:solidFill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567030059798153E-2"/>
          <c:y val="3.3101052664524677E-2"/>
          <c:w val="0.87475551860798262"/>
          <c:h val="0.8859977770635812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Sheet1!$AR$1:$BB$1</c:f>
              <c:strCache>
                <c:ptCount val="11"/>
                <c:pt idx="0">
                  <c:v>Feb-23</c:v>
                </c:pt>
                <c:pt idx="1">
                  <c:v>Mar-23</c:v>
                </c:pt>
                <c:pt idx="2">
                  <c:v>Apr-23</c:v>
                </c:pt>
                <c:pt idx="3">
                  <c:v>May-23</c:v>
                </c:pt>
                <c:pt idx="4">
                  <c:v>Jun-23</c:v>
                </c:pt>
                <c:pt idx="5">
                  <c:v>Jul-23</c:v>
                </c:pt>
                <c:pt idx="6">
                  <c:v>Aug-23</c:v>
                </c:pt>
                <c:pt idx="7">
                  <c:v>Sep-23</c:v>
                </c:pt>
                <c:pt idx="8">
                  <c:v>Oct-23</c:v>
                </c:pt>
                <c:pt idx="9">
                  <c:v>Nov-23</c:v>
                </c:pt>
                <c:pt idx="10">
                  <c:v>Dec-23</c:v>
                </c:pt>
              </c:strCache>
            </c:strRef>
          </c:cat>
          <c:val>
            <c:numRef>
              <c:f>Sheet1!$AR$2:$BB$2</c:f>
              <c:numCache>
                <c:formatCode>_-* #,##0_-;\-* #,##0_-;_-* "-"??_-;_-@_-</c:formatCode>
                <c:ptCount val="11"/>
                <c:pt idx="0">
                  <c:v>72085309</c:v>
                </c:pt>
                <c:pt idx="1">
                  <c:v>80707135</c:v>
                </c:pt>
                <c:pt idx="2">
                  <c:v>73238470</c:v>
                </c:pt>
                <c:pt idx="3">
                  <c:v>76092791</c:v>
                </c:pt>
                <c:pt idx="4">
                  <c:v>72138892</c:v>
                </c:pt>
                <c:pt idx="5">
                  <c:v>81563952</c:v>
                </c:pt>
                <c:pt idx="6">
                  <c:v>73907127</c:v>
                </c:pt>
                <c:pt idx="7" formatCode="#,##0">
                  <c:v>73964522</c:v>
                </c:pt>
                <c:pt idx="8">
                  <c:v>79642805</c:v>
                </c:pt>
                <c:pt idx="9">
                  <c:v>81132009</c:v>
                </c:pt>
                <c:pt idx="10">
                  <c:v>68321569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7D-426E-AC78-6209C38D2B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6887552"/>
        <c:axId val="396889088"/>
      </c:barChart>
      <c:catAx>
        <c:axId val="396887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968890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96889088"/>
        <c:scaling>
          <c:orientation val="minMax"/>
          <c:min val="0"/>
        </c:scaling>
        <c:delete val="0"/>
        <c:axPos val="l"/>
        <c:numFmt formatCode="_-* #,##0_-;\-* #,##0_-;_-* &quot;-&quot;??_-;_-@_-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96887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400" b="1">
          <a:solidFill>
            <a:schemeClr val="tx1">
              <a:lumMod val="65000"/>
              <a:lumOff val="35000"/>
            </a:schemeClr>
          </a:solidFill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235592909888116E-2"/>
          <c:y val="8.2350361450001824E-2"/>
          <c:w val="0.56973874014341763"/>
          <c:h val="0.9039245783083316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4"/>
          <c:dLbls>
            <c:dLbl>
              <c:idx val="2"/>
              <c:layout>
                <c:manualLayout>
                  <c:x val="1.5176622376456709E-2"/>
                  <c:y val="0.1307311988018778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44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121615558307926E-2"/>
                      <c:h val="8.5088565003884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DDD-46A8-BAF2-48F0785F7ED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DDD-46A8-BAF2-48F0785F7E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4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Computer</c:v>
                </c:pt>
                <c:pt idx="1">
                  <c:v>Mobile</c:v>
                </c:pt>
                <c:pt idx="2">
                  <c:v>Tablet</c:v>
                </c:pt>
                <c:pt idx="3">
                  <c:v>Other/Unknown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0.31</c:v>
                </c:pt>
                <c:pt idx="1">
                  <c:v>0.66</c:v>
                </c:pt>
                <c:pt idx="2">
                  <c:v>0.03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DD-46A8-BAF2-48F0785F7E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77806607068573364"/>
          <c:y val="0.42271470424194746"/>
          <c:w val="0.22193392931426636"/>
          <c:h val="0.25278448510544654"/>
        </c:manualLayout>
      </c:layout>
      <c:overlay val="0"/>
      <c:txPr>
        <a:bodyPr/>
        <a:lstStyle/>
        <a:p>
          <a:pPr>
            <a:defRPr sz="4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556764066454456"/>
          <c:y val="3.3101052664524677E-2"/>
          <c:w val="0.5687867695515163"/>
          <c:h val="0.9657408617141691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FC8F85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Sheet1!$A$1:$D$1</c:f>
              <c:strCache>
                <c:ptCount val="4"/>
                <c:pt idx="0">
                  <c:v>Sky Go</c:v>
                </c:pt>
                <c:pt idx="1">
                  <c:v>All4</c:v>
                </c:pt>
                <c:pt idx="2">
                  <c:v>Virgin Media Player</c:v>
                </c:pt>
                <c:pt idx="3">
                  <c:v>RTÉ Player</c:v>
                </c:pt>
              </c:strCache>
            </c:strRef>
          </c:cat>
          <c:val>
            <c:numRef>
              <c:f>Sheet1!$A$2:$D$2</c:f>
              <c:numCache>
                <c:formatCode>0%</c:formatCode>
                <c:ptCount val="4"/>
                <c:pt idx="0">
                  <c:v>0.14000000000000001</c:v>
                </c:pt>
                <c:pt idx="1">
                  <c:v>0.18</c:v>
                </c:pt>
                <c:pt idx="2">
                  <c:v>0.27</c:v>
                </c:pt>
                <c:pt idx="3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3C-4A15-BE19-3B0256EEF1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6887552"/>
        <c:axId val="396889088"/>
      </c:barChart>
      <c:catAx>
        <c:axId val="3968875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96889088"/>
        <c:crosses val="autoZero"/>
        <c:auto val="1"/>
        <c:lblAlgn val="ctr"/>
        <c:lblOffset val="100"/>
        <c:noMultiLvlLbl val="0"/>
      </c:catAx>
      <c:valAx>
        <c:axId val="396889088"/>
        <c:scaling>
          <c:orientation val="minMax"/>
          <c:min val="0"/>
        </c:scaling>
        <c:delete val="1"/>
        <c:axPos val="b"/>
        <c:numFmt formatCode="_-* #,##0_-;\-* #,##0_-;_-* &quot;-&quot;??_-;_-@_-" sourceLinked="0"/>
        <c:majorTickMark val="out"/>
        <c:minorTickMark val="none"/>
        <c:tickLblPos val="nextTo"/>
        <c:crossAx val="396887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2800" b="1">
          <a:solidFill>
            <a:schemeClr val="tx1">
              <a:lumMod val="50000"/>
            </a:schemeClr>
          </a:solidFill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38D01-F82E-418D-9C50-567B53E11FC8}" type="datetimeFigureOut">
              <a:rPr lang="en-IE" smtClean="0"/>
              <a:t>22/02/2024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E7E45-C7F9-4363-A36D-B774075573A8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63958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E7E45-C7F9-4363-A36D-B774075573A8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55482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E7E45-C7F9-4363-A36D-B774075573A8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79521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6E7E45-C7F9-4363-A36D-B774075573A8}" type="slidenum">
              <a:rPr kumimoji="0" lang="en-IE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E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8784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900" b="0" i="0">
                <a:solidFill>
                  <a:srgbClr val="FC8F8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900" b="0" i="0">
                <a:solidFill>
                  <a:srgbClr val="FC8F8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900" b="0" i="0">
                <a:solidFill>
                  <a:srgbClr val="FC8F8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4354"/>
            <a:ext cx="20104099" cy="111479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900" b="0" i="0">
                <a:solidFill>
                  <a:srgbClr val="FC8F8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6854" y="584140"/>
            <a:ext cx="10926445" cy="1533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900" b="0" i="0">
                <a:solidFill>
                  <a:srgbClr val="FC8F85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46230" y="3390328"/>
            <a:ext cx="8935720" cy="2790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hart" Target="../charts/chart1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29">
            <a:extLst>
              <a:ext uri="{FF2B5EF4-FFF2-40B4-BE49-F238E27FC236}">
                <a16:creationId xmlns:a16="http://schemas.microsoft.com/office/drawing/2014/main" id="{EBDF344B-E778-934F-9E50-9E75F03CB790}"/>
              </a:ext>
            </a:extLst>
          </p:cNvPr>
          <p:cNvSpPr/>
          <p:nvPr/>
        </p:nvSpPr>
        <p:spPr>
          <a:xfrm>
            <a:off x="16753408" y="4670011"/>
            <a:ext cx="2827655" cy="1484630"/>
          </a:xfrm>
          <a:custGeom>
            <a:avLst/>
            <a:gdLst/>
            <a:ahLst/>
            <a:cxnLst/>
            <a:rect l="l" t="t" r="r" b="b"/>
            <a:pathLst>
              <a:path w="2827655" h="1484629">
                <a:moveTo>
                  <a:pt x="1116660" y="1479384"/>
                </a:moveTo>
                <a:lnTo>
                  <a:pt x="1030262" y="1418590"/>
                </a:lnTo>
                <a:lnTo>
                  <a:pt x="978928" y="1380680"/>
                </a:lnTo>
                <a:lnTo>
                  <a:pt x="942365" y="1349781"/>
                </a:lnTo>
                <a:lnTo>
                  <a:pt x="900290" y="1310017"/>
                </a:lnTo>
                <a:lnTo>
                  <a:pt x="568096" y="989609"/>
                </a:lnTo>
                <a:lnTo>
                  <a:pt x="618426" y="982027"/>
                </a:lnTo>
                <a:lnTo>
                  <a:pt x="666940" y="969289"/>
                </a:lnTo>
                <a:lnTo>
                  <a:pt x="713117" y="951687"/>
                </a:lnTo>
                <a:lnTo>
                  <a:pt x="756513" y="929525"/>
                </a:lnTo>
                <a:lnTo>
                  <a:pt x="758304" y="928344"/>
                </a:lnTo>
                <a:lnTo>
                  <a:pt x="796607" y="903109"/>
                </a:lnTo>
                <a:lnTo>
                  <a:pt x="832929" y="872731"/>
                </a:lnTo>
                <a:lnTo>
                  <a:pt x="860806" y="843153"/>
                </a:lnTo>
                <a:lnTo>
                  <a:pt x="865009" y="838708"/>
                </a:lnTo>
                <a:lnTo>
                  <a:pt x="892327" y="801319"/>
                </a:lnTo>
                <a:lnTo>
                  <a:pt x="914425" y="760869"/>
                </a:lnTo>
                <a:lnTo>
                  <a:pt x="930808" y="717677"/>
                </a:lnTo>
                <a:lnTo>
                  <a:pt x="940993" y="672020"/>
                </a:lnTo>
                <a:lnTo>
                  <a:pt x="944499" y="624205"/>
                </a:lnTo>
                <a:lnTo>
                  <a:pt x="942873" y="583057"/>
                </a:lnTo>
                <a:lnTo>
                  <a:pt x="937844" y="542798"/>
                </a:lnTo>
                <a:lnTo>
                  <a:pt x="929195" y="503669"/>
                </a:lnTo>
                <a:lnTo>
                  <a:pt x="916736" y="465950"/>
                </a:lnTo>
                <a:lnTo>
                  <a:pt x="900239" y="429895"/>
                </a:lnTo>
                <a:lnTo>
                  <a:pt x="879513" y="395770"/>
                </a:lnTo>
                <a:lnTo>
                  <a:pt x="854341" y="363816"/>
                </a:lnTo>
                <a:lnTo>
                  <a:pt x="824509" y="334314"/>
                </a:lnTo>
                <a:lnTo>
                  <a:pt x="789825" y="307517"/>
                </a:lnTo>
                <a:lnTo>
                  <a:pt x="750062" y="283679"/>
                </a:lnTo>
                <a:lnTo>
                  <a:pt x="705015" y="263067"/>
                </a:lnTo>
                <a:lnTo>
                  <a:pt x="702424" y="262191"/>
                </a:lnTo>
                <a:lnTo>
                  <a:pt x="702424" y="605802"/>
                </a:lnTo>
                <a:lnTo>
                  <a:pt x="698004" y="650074"/>
                </a:lnTo>
                <a:lnTo>
                  <a:pt x="685190" y="691070"/>
                </a:lnTo>
                <a:lnTo>
                  <a:pt x="664616" y="728268"/>
                </a:lnTo>
                <a:lnTo>
                  <a:pt x="636917" y="761161"/>
                </a:lnTo>
                <a:lnTo>
                  <a:pt x="602754" y="789266"/>
                </a:lnTo>
                <a:lnTo>
                  <a:pt x="562762" y="812050"/>
                </a:lnTo>
                <a:lnTo>
                  <a:pt x="517588" y="829030"/>
                </a:lnTo>
                <a:lnTo>
                  <a:pt x="467880" y="839685"/>
                </a:lnTo>
                <a:lnTo>
                  <a:pt x="426237" y="842975"/>
                </a:lnTo>
                <a:lnTo>
                  <a:pt x="411988" y="843153"/>
                </a:lnTo>
                <a:lnTo>
                  <a:pt x="233540" y="843153"/>
                </a:lnTo>
                <a:lnTo>
                  <a:pt x="233540" y="393471"/>
                </a:lnTo>
                <a:lnTo>
                  <a:pt x="322402" y="391502"/>
                </a:lnTo>
                <a:lnTo>
                  <a:pt x="436867" y="391452"/>
                </a:lnTo>
                <a:lnTo>
                  <a:pt x="446595" y="391820"/>
                </a:lnTo>
                <a:lnTo>
                  <a:pt x="525614" y="401586"/>
                </a:lnTo>
                <a:lnTo>
                  <a:pt x="574548" y="416661"/>
                </a:lnTo>
                <a:lnTo>
                  <a:pt x="615035" y="437578"/>
                </a:lnTo>
                <a:lnTo>
                  <a:pt x="647395" y="463638"/>
                </a:lnTo>
                <a:lnTo>
                  <a:pt x="671982" y="494169"/>
                </a:lnTo>
                <a:lnTo>
                  <a:pt x="689114" y="528485"/>
                </a:lnTo>
                <a:lnTo>
                  <a:pt x="699160" y="565924"/>
                </a:lnTo>
                <a:lnTo>
                  <a:pt x="702424" y="605802"/>
                </a:lnTo>
                <a:lnTo>
                  <a:pt x="702424" y="262191"/>
                </a:lnTo>
                <a:lnTo>
                  <a:pt x="654494" y="245935"/>
                </a:lnTo>
                <a:lnTo>
                  <a:pt x="598258" y="232549"/>
                </a:lnTo>
                <a:lnTo>
                  <a:pt x="536130" y="223177"/>
                </a:lnTo>
                <a:lnTo>
                  <a:pt x="467880" y="218059"/>
                </a:lnTo>
                <a:lnTo>
                  <a:pt x="421525" y="216700"/>
                </a:lnTo>
                <a:lnTo>
                  <a:pt x="252183" y="218567"/>
                </a:lnTo>
                <a:lnTo>
                  <a:pt x="120561" y="222656"/>
                </a:lnTo>
                <a:lnTo>
                  <a:pt x="35280" y="226745"/>
                </a:lnTo>
                <a:lnTo>
                  <a:pt x="4940" y="228600"/>
                </a:lnTo>
                <a:lnTo>
                  <a:pt x="11430" y="299961"/>
                </a:lnTo>
                <a:lnTo>
                  <a:pt x="14757" y="342849"/>
                </a:lnTo>
                <a:lnTo>
                  <a:pt x="15989" y="374459"/>
                </a:lnTo>
                <a:lnTo>
                  <a:pt x="16065" y="391223"/>
                </a:lnTo>
                <a:lnTo>
                  <a:pt x="16167" y="1310017"/>
                </a:lnTo>
                <a:lnTo>
                  <a:pt x="13639" y="1371333"/>
                </a:lnTo>
                <a:lnTo>
                  <a:pt x="8077" y="1425676"/>
                </a:lnTo>
                <a:lnTo>
                  <a:pt x="2527" y="1464538"/>
                </a:lnTo>
                <a:lnTo>
                  <a:pt x="0" y="1479384"/>
                </a:lnTo>
                <a:lnTo>
                  <a:pt x="249593" y="1479384"/>
                </a:lnTo>
                <a:lnTo>
                  <a:pt x="240309" y="1427670"/>
                </a:lnTo>
                <a:lnTo>
                  <a:pt x="233794" y="1352270"/>
                </a:lnTo>
                <a:lnTo>
                  <a:pt x="233616" y="1310017"/>
                </a:lnTo>
                <a:lnTo>
                  <a:pt x="233540" y="928344"/>
                </a:lnTo>
                <a:lnTo>
                  <a:pt x="467880" y="1173441"/>
                </a:lnTo>
                <a:lnTo>
                  <a:pt x="586384" y="1296111"/>
                </a:lnTo>
                <a:lnTo>
                  <a:pt x="648576" y="1358455"/>
                </a:lnTo>
                <a:lnTo>
                  <a:pt x="714044" y="1417713"/>
                </a:lnTo>
                <a:lnTo>
                  <a:pt x="765797" y="1461985"/>
                </a:lnTo>
                <a:lnTo>
                  <a:pt x="786815" y="1479384"/>
                </a:lnTo>
                <a:lnTo>
                  <a:pt x="1116660" y="1479384"/>
                </a:lnTo>
                <a:close/>
              </a:path>
              <a:path w="2827655" h="1484629">
                <a:moveTo>
                  <a:pt x="1936496" y="242824"/>
                </a:moveTo>
                <a:lnTo>
                  <a:pt x="979436" y="242824"/>
                </a:lnTo>
                <a:lnTo>
                  <a:pt x="987399" y="445173"/>
                </a:lnTo>
                <a:lnTo>
                  <a:pt x="1035608" y="441388"/>
                </a:lnTo>
                <a:lnTo>
                  <a:pt x="1087132" y="438848"/>
                </a:lnTo>
                <a:lnTo>
                  <a:pt x="1139825" y="437311"/>
                </a:lnTo>
                <a:lnTo>
                  <a:pt x="1191564" y="436524"/>
                </a:lnTo>
                <a:lnTo>
                  <a:pt x="1240231" y="436232"/>
                </a:lnTo>
                <a:lnTo>
                  <a:pt x="1342809" y="436194"/>
                </a:lnTo>
                <a:lnTo>
                  <a:pt x="1342809" y="1307414"/>
                </a:lnTo>
                <a:lnTo>
                  <a:pt x="1342593" y="1355293"/>
                </a:lnTo>
                <a:lnTo>
                  <a:pt x="1341094" y="1389164"/>
                </a:lnTo>
                <a:lnTo>
                  <a:pt x="1336992" y="1425143"/>
                </a:lnTo>
                <a:lnTo>
                  <a:pt x="1329016" y="1479334"/>
                </a:lnTo>
                <a:lnTo>
                  <a:pt x="1576019" y="1479334"/>
                </a:lnTo>
                <a:lnTo>
                  <a:pt x="1573530" y="1463776"/>
                </a:lnTo>
                <a:lnTo>
                  <a:pt x="1568056" y="1423504"/>
                </a:lnTo>
                <a:lnTo>
                  <a:pt x="1562569" y="1368171"/>
                </a:lnTo>
                <a:lnTo>
                  <a:pt x="1560080" y="1307414"/>
                </a:lnTo>
                <a:lnTo>
                  <a:pt x="1560080" y="436194"/>
                </a:lnTo>
                <a:lnTo>
                  <a:pt x="1676971" y="436232"/>
                </a:lnTo>
                <a:lnTo>
                  <a:pt x="1725968" y="436524"/>
                </a:lnTo>
                <a:lnTo>
                  <a:pt x="1777809" y="437311"/>
                </a:lnTo>
                <a:lnTo>
                  <a:pt x="1830616" y="438848"/>
                </a:lnTo>
                <a:lnTo>
                  <a:pt x="1882533" y="441388"/>
                </a:lnTo>
                <a:lnTo>
                  <a:pt x="1931670" y="445173"/>
                </a:lnTo>
                <a:lnTo>
                  <a:pt x="1936496" y="242824"/>
                </a:lnTo>
                <a:close/>
              </a:path>
              <a:path w="2827655" h="1484629">
                <a:moveTo>
                  <a:pt x="2815031" y="32677"/>
                </a:moveTo>
                <a:lnTo>
                  <a:pt x="2767571" y="21259"/>
                </a:lnTo>
                <a:lnTo>
                  <a:pt x="2720403" y="12153"/>
                </a:lnTo>
                <a:lnTo>
                  <a:pt x="2672765" y="5486"/>
                </a:lnTo>
                <a:lnTo>
                  <a:pt x="2623870" y="1397"/>
                </a:lnTo>
                <a:lnTo>
                  <a:pt x="2572956" y="0"/>
                </a:lnTo>
                <a:lnTo>
                  <a:pt x="2519286" y="1231"/>
                </a:lnTo>
                <a:lnTo>
                  <a:pt x="2466479" y="4927"/>
                </a:lnTo>
                <a:lnTo>
                  <a:pt x="2414536" y="11150"/>
                </a:lnTo>
                <a:lnTo>
                  <a:pt x="2363495" y="19951"/>
                </a:lnTo>
                <a:lnTo>
                  <a:pt x="2313355" y="31381"/>
                </a:lnTo>
                <a:lnTo>
                  <a:pt x="2264168" y="45491"/>
                </a:lnTo>
                <a:lnTo>
                  <a:pt x="2215934" y="62318"/>
                </a:lnTo>
                <a:lnTo>
                  <a:pt x="2168677" y="81927"/>
                </a:lnTo>
                <a:lnTo>
                  <a:pt x="2122436" y="104368"/>
                </a:lnTo>
                <a:lnTo>
                  <a:pt x="2077212" y="129679"/>
                </a:lnTo>
                <a:lnTo>
                  <a:pt x="2033028" y="157911"/>
                </a:lnTo>
                <a:lnTo>
                  <a:pt x="2030679" y="306400"/>
                </a:lnTo>
                <a:lnTo>
                  <a:pt x="2069109" y="274281"/>
                </a:lnTo>
                <a:lnTo>
                  <a:pt x="2108784" y="245084"/>
                </a:lnTo>
                <a:lnTo>
                  <a:pt x="2149678" y="218782"/>
                </a:lnTo>
                <a:lnTo>
                  <a:pt x="2191791" y="195364"/>
                </a:lnTo>
                <a:lnTo>
                  <a:pt x="2235149" y="174777"/>
                </a:lnTo>
                <a:lnTo>
                  <a:pt x="2279726" y="157035"/>
                </a:lnTo>
                <a:lnTo>
                  <a:pt x="2325535" y="142074"/>
                </a:lnTo>
                <a:lnTo>
                  <a:pt x="2372563" y="129895"/>
                </a:lnTo>
                <a:lnTo>
                  <a:pt x="2420823" y="120459"/>
                </a:lnTo>
                <a:lnTo>
                  <a:pt x="2470302" y="113753"/>
                </a:lnTo>
                <a:lnTo>
                  <a:pt x="2521013" y="109753"/>
                </a:lnTo>
                <a:lnTo>
                  <a:pt x="2572956" y="108419"/>
                </a:lnTo>
                <a:lnTo>
                  <a:pt x="2620784" y="109982"/>
                </a:lnTo>
                <a:lnTo>
                  <a:pt x="2670429" y="114439"/>
                </a:lnTo>
                <a:lnTo>
                  <a:pt x="2720136" y="121462"/>
                </a:lnTo>
                <a:lnTo>
                  <a:pt x="2768130" y="130721"/>
                </a:lnTo>
                <a:lnTo>
                  <a:pt x="2812669" y="141871"/>
                </a:lnTo>
                <a:lnTo>
                  <a:pt x="2815031" y="32677"/>
                </a:lnTo>
                <a:close/>
              </a:path>
              <a:path w="2827655" h="1484629">
                <a:moveTo>
                  <a:pt x="2827134" y="1438706"/>
                </a:moveTo>
                <a:lnTo>
                  <a:pt x="2822422" y="1241399"/>
                </a:lnTo>
                <a:lnTo>
                  <a:pt x="2747886" y="1275143"/>
                </a:lnTo>
                <a:lnTo>
                  <a:pt x="2695321" y="1292479"/>
                </a:lnTo>
                <a:lnTo>
                  <a:pt x="2639784" y="1298854"/>
                </a:lnTo>
                <a:lnTo>
                  <a:pt x="2556345" y="1299768"/>
                </a:lnTo>
                <a:lnTo>
                  <a:pt x="2506992" y="1297063"/>
                </a:lnTo>
                <a:lnTo>
                  <a:pt x="2459202" y="1289100"/>
                </a:lnTo>
                <a:lnTo>
                  <a:pt x="2413254" y="1276146"/>
                </a:lnTo>
                <a:lnTo>
                  <a:pt x="2369477" y="1258430"/>
                </a:lnTo>
                <a:lnTo>
                  <a:pt x="2328176" y="1236205"/>
                </a:lnTo>
                <a:lnTo>
                  <a:pt x="2289670" y="1209725"/>
                </a:lnTo>
                <a:lnTo>
                  <a:pt x="2254275" y="1179233"/>
                </a:lnTo>
                <a:lnTo>
                  <a:pt x="2222284" y="1144968"/>
                </a:lnTo>
                <a:lnTo>
                  <a:pt x="2194026" y="1107211"/>
                </a:lnTo>
                <a:lnTo>
                  <a:pt x="2169795" y="1066165"/>
                </a:lnTo>
                <a:lnTo>
                  <a:pt x="2149932" y="1022108"/>
                </a:lnTo>
                <a:lnTo>
                  <a:pt x="2134717" y="975283"/>
                </a:lnTo>
                <a:lnTo>
                  <a:pt x="2124494" y="925931"/>
                </a:lnTo>
                <a:lnTo>
                  <a:pt x="2534691" y="925931"/>
                </a:lnTo>
                <a:lnTo>
                  <a:pt x="2576284" y="927468"/>
                </a:lnTo>
                <a:lnTo>
                  <a:pt x="2623693" y="930821"/>
                </a:lnTo>
                <a:lnTo>
                  <a:pt x="2678773" y="935710"/>
                </a:lnTo>
                <a:lnTo>
                  <a:pt x="2678773" y="753999"/>
                </a:lnTo>
                <a:lnTo>
                  <a:pt x="2621877" y="758151"/>
                </a:lnTo>
                <a:lnTo>
                  <a:pt x="2587193" y="760285"/>
                </a:lnTo>
                <a:lnTo>
                  <a:pt x="2560561" y="761072"/>
                </a:lnTo>
                <a:lnTo>
                  <a:pt x="2124494" y="761187"/>
                </a:lnTo>
                <a:lnTo>
                  <a:pt x="2136254" y="712838"/>
                </a:lnTo>
                <a:lnTo>
                  <a:pt x="2152586" y="667080"/>
                </a:lnTo>
                <a:lnTo>
                  <a:pt x="2173211" y="624128"/>
                </a:lnTo>
                <a:lnTo>
                  <a:pt x="2197862" y="584212"/>
                </a:lnTo>
                <a:lnTo>
                  <a:pt x="2226259" y="547560"/>
                </a:lnTo>
                <a:lnTo>
                  <a:pt x="2258149" y="514388"/>
                </a:lnTo>
                <a:lnTo>
                  <a:pt x="2293251" y="484911"/>
                </a:lnTo>
                <a:lnTo>
                  <a:pt x="2331301" y="459359"/>
                </a:lnTo>
                <a:lnTo>
                  <a:pt x="2372017" y="437946"/>
                </a:lnTo>
                <a:lnTo>
                  <a:pt x="2415159" y="420916"/>
                </a:lnTo>
                <a:lnTo>
                  <a:pt x="2460434" y="408470"/>
                </a:lnTo>
                <a:lnTo>
                  <a:pt x="2507589" y="400837"/>
                </a:lnTo>
                <a:lnTo>
                  <a:pt x="2556345" y="398246"/>
                </a:lnTo>
                <a:lnTo>
                  <a:pt x="2643403" y="406311"/>
                </a:lnTo>
                <a:lnTo>
                  <a:pt x="2724747" y="424053"/>
                </a:lnTo>
                <a:lnTo>
                  <a:pt x="2784906" y="441807"/>
                </a:lnTo>
                <a:lnTo>
                  <a:pt x="2808389" y="449872"/>
                </a:lnTo>
                <a:lnTo>
                  <a:pt x="2810764" y="258864"/>
                </a:lnTo>
                <a:lnTo>
                  <a:pt x="2751417" y="237261"/>
                </a:lnTo>
                <a:lnTo>
                  <a:pt x="2705138" y="226161"/>
                </a:lnTo>
                <a:lnTo>
                  <a:pt x="2648064" y="222072"/>
                </a:lnTo>
                <a:lnTo>
                  <a:pt x="2556345" y="221488"/>
                </a:lnTo>
                <a:lnTo>
                  <a:pt x="2507424" y="223177"/>
                </a:lnTo>
                <a:lnTo>
                  <a:pt x="2459240" y="228168"/>
                </a:lnTo>
                <a:lnTo>
                  <a:pt x="2411907" y="236347"/>
                </a:lnTo>
                <a:lnTo>
                  <a:pt x="2365603" y="247599"/>
                </a:lnTo>
                <a:lnTo>
                  <a:pt x="2320467" y="261823"/>
                </a:lnTo>
                <a:lnTo>
                  <a:pt x="2276665" y="278892"/>
                </a:lnTo>
                <a:lnTo>
                  <a:pt x="2234323" y="298691"/>
                </a:lnTo>
                <a:lnTo>
                  <a:pt x="2193620" y="321132"/>
                </a:lnTo>
                <a:lnTo>
                  <a:pt x="2154694" y="346075"/>
                </a:lnTo>
                <a:lnTo>
                  <a:pt x="2117712" y="373418"/>
                </a:lnTo>
                <a:lnTo>
                  <a:pt x="2082800" y="403059"/>
                </a:lnTo>
                <a:lnTo>
                  <a:pt x="2050135" y="434873"/>
                </a:lnTo>
                <a:lnTo>
                  <a:pt x="2019846" y="468744"/>
                </a:lnTo>
                <a:lnTo>
                  <a:pt x="1992109" y="504558"/>
                </a:lnTo>
                <a:lnTo>
                  <a:pt x="1967064" y="542226"/>
                </a:lnTo>
                <a:lnTo>
                  <a:pt x="1944865" y="581609"/>
                </a:lnTo>
                <a:lnTo>
                  <a:pt x="1925662" y="622604"/>
                </a:lnTo>
                <a:lnTo>
                  <a:pt x="1909610" y="665099"/>
                </a:lnTo>
                <a:lnTo>
                  <a:pt x="1896859" y="708990"/>
                </a:lnTo>
                <a:lnTo>
                  <a:pt x="1887575" y="754151"/>
                </a:lnTo>
                <a:lnTo>
                  <a:pt x="1881886" y="800468"/>
                </a:lnTo>
                <a:lnTo>
                  <a:pt x="1879955" y="847839"/>
                </a:lnTo>
                <a:lnTo>
                  <a:pt x="1881720" y="896670"/>
                </a:lnTo>
                <a:lnTo>
                  <a:pt x="1886927" y="944054"/>
                </a:lnTo>
                <a:lnTo>
                  <a:pt x="1895449" y="989888"/>
                </a:lnTo>
                <a:lnTo>
                  <a:pt x="1907159" y="1034148"/>
                </a:lnTo>
                <a:lnTo>
                  <a:pt x="1921903" y="1076731"/>
                </a:lnTo>
                <a:lnTo>
                  <a:pt x="1939556" y="1117587"/>
                </a:lnTo>
                <a:lnTo>
                  <a:pt x="1960003" y="1156652"/>
                </a:lnTo>
                <a:lnTo>
                  <a:pt x="1983092" y="1193863"/>
                </a:lnTo>
                <a:lnTo>
                  <a:pt x="2008682" y="1229144"/>
                </a:lnTo>
                <a:lnTo>
                  <a:pt x="2036660" y="1262443"/>
                </a:lnTo>
                <a:lnTo>
                  <a:pt x="2066886" y="1293672"/>
                </a:lnTo>
                <a:lnTo>
                  <a:pt x="2099221" y="1322793"/>
                </a:lnTo>
                <a:lnTo>
                  <a:pt x="2133536" y="1349717"/>
                </a:lnTo>
                <a:lnTo>
                  <a:pt x="2169706" y="1374394"/>
                </a:lnTo>
                <a:lnTo>
                  <a:pt x="2207590" y="1396758"/>
                </a:lnTo>
                <a:lnTo>
                  <a:pt x="2247049" y="1416735"/>
                </a:lnTo>
                <a:lnTo>
                  <a:pt x="2287955" y="1434249"/>
                </a:lnTo>
                <a:lnTo>
                  <a:pt x="2330170" y="1449260"/>
                </a:lnTo>
                <a:lnTo>
                  <a:pt x="2373579" y="1461693"/>
                </a:lnTo>
                <a:lnTo>
                  <a:pt x="2418029" y="1471472"/>
                </a:lnTo>
                <a:lnTo>
                  <a:pt x="2463393" y="1478534"/>
                </a:lnTo>
                <a:lnTo>
                  <a:pt x="2509545" y="1482826"/>
                </a:lnTo>
                <a:lnTo>
                  <a:pt x="2556345" y="1484261"/>
                </a:lnTo>
                <a:lnTo>
                  <a:pt x="2670137" y="1477149"/>
                </a:lnTo>
                <a:lnTo>
                  <a:pt x="2755290" y="1461490"/>
                </a:lnTo>
                <a:lnTo>
                  <a:pt x="2808655" y="1445818"/>
                </a:lnTo>
                <a:lnTo>
                  <a:pt x="2827134" y="1438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5E5DA3F-CD7D-A44F-9594-B88A413ED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35" name="object 28">
            <a:extLst>
              <a:ext uri="{FF2B5EF4-FFF2-40B4-BE49-F238E27FC236}">
                <a16:creationId xmlns:a16="http://schemas.microsoft.com/office/drawing/2014/main" id="{747BD6E8-5317-4148-B29D-F8F3F82DAFE0}"/>
              </a:ext>
            </a:extLst>
          </p:cNvPr>
          <p:cNvSpPr txBox="1">
            <a:spLocks/>
          </p:cNvSpPr>
          <p:nvPr/>
        </p:nvSpPr>
        <p:spPr>
          <a:xfrm>
            <a:off x="679450" y="4611988"/>
            <a:ext cx="10972800" cy="1682982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7701" marR="3081">
              <a:spcBef>
                <a:spcPts val="64"/>
              </a:spcBef>
            </a:pPr>
            <a:r>
              <a:rPr lang="en-IE" sz="5400" b="1" spc="-61" dirty="0">
                <a:solidFill>
                  <a:srgbClr val="FF8F8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DIGITAL AUDIENCE REPORT</a:t>
            </a:r>
          </a:p>
          <a:p>
            <a:pPr marL="7701" marR="3081">
              <a:spcBef>
                <a:spcPts val="64"/>
              </a:spcBef>
            </a:pPr>
            <a:r>
              <a:rPr lang="en-IE" sz="5400" b="1" spc="-61" dirty="0">
                <a:solidFill>
                  <a:srgbClr val="FF8F85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December 2023 </a:t>
            </a:r>
            <a:endParaRPr lang="en-IE" sz="5400" b="1" dirty="0">
              <a:solidFill>
                <a:srgbClr val="FF8F85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6" name="object 29">
            <a:extLst>
              <a:ext uri="{FF2B5EF4-FFF2-40B4-BE49-F238E27FC236}">
                <a16:creationId xmlns:a16="http://schemas.microsoft.com/office/drawing/2014/main" id="{7D2BEDFA-330E-EB4F-8A8E-1DA368AFD7B9}"/>
              </a:ext>
            </a:extLst>
          </p:cNvPr>
          <p:cNvSpPr/>
          <p:nvPr/>
        </p:nvSpPr>
        <p:spPr>
          <a:xfrm>
            <a:off x="17062450" y="4781036"/>
            <a:ext cx="2404735" cy="1262580"/>
          </a:xfrm>
          <a:custGeom>
            <a:avLst/>
            <a:gdLst/>
            <a:ahLst/>
            <a:cxnLst/>
            <a:rect l="l" t="t" r="r" b="b"/>
            <a:pathLst>
              <a:path w="2827655" h="1484629">
                <a:moveTo>
                  <a:pt x="1116660" y="1479384"/>
                </a:moveTo>
                <a:lnTo>
                  <a:pt x="1030262" y="1418590"/>
                </a:lnTo>
                <a:lnTo>
                  <a:pt x="978928" y="1380680"/>
                </a:lnTo>
                <a:lnTo>
                  <a:pt x="942365" y="1349781"/>
                </a:lnTo>
                <a:lnTo>
                  <a:pt x="900290" y="1310017"/>
                </a:lnTo>
                <a:lnTo>
                  <a:pt x="568096" y="989609"/>
                </a:lnTo>
                <a:lnTo>
                  <a:pt x="618426" y="982027"/>
                </a:lnTo>
                <a:lnTo>
                  <a:pt x="666940" y="969289"/>
                </a:lnTo>
                <a:lnTo>
                  <a:pt x="713117" y="951687"/>
                </a:lnTo>
                <a:lnTo>
                  <a:pt x="756513" y="929525"/>
                </a:lnTo>
                <a:lnTo>
                  <a:pt x="758304" y="928344"/>
                </a:lnTo>
                <a:lnTo>
                  <a:pt x="796607" y="903109"/>
                </a:lnTo>
                <a:lnTo>
                  <a:pt x="832929" y="872731"/>
                </a:lnTo>
                <a:lnTo>
                  <a:pt x="860806" y="843153"/>
                </a:lnTo>
                <a:lnTo>
                  <a:pt x="865009" y="838708"/>
                </a:lnTo>
                <a:lnTo>
                  <a:pt x="892327" y="801319"/>
                </a:lnTo>
                <a:lnTo>
                  <a:pt x="914425" y="760869"/>
                </a:lnTo>
                <a:lnTo>
                  <a:pt x="930808" y="717677"/>
                </a:lnTo>
                <a:lnTo>
                  <a:pt x="940993" y="672020"/>
                </a:lnTo>
                <a:lnTo>
                  <a:pt x="944499" y="624205"/>
                </a:lnTo>
                <a:lnTo>
                  <a:pt x="942873" y="583057"/>
                </a:lnTo>
                <a:lnTo>
                  <a:pt x="937844" y="542798"/>
                </a:lnTo>
                <a:lnTo>
                  <a:pt x="929195" y="503669"/>
                </a:lnTo>
                <a:lnTo>
                  <a:pt x="916736" y="465950"/>
                </a:lnTo>
                <a:lnTo>
                  <a:pt x="900239" y="429895"/>
                </a:lnTo>
                <a:lnTo>
                  <a:pt x="879513" y="395770"/>
                </a:lnTo>
                <a:lnTo>
                  <a:pt x="854341" y="363816"/>
                </a:lnTo>
                <a:lnTo>
                  <a:pt x="824509" y="334314"/>
                </a:lnTo>
                <a:lnTo>
                  <a:pt x="789825" y="307517"/>
                </a:lnTo>
                <a:lnTo>
                  <a:pt x="750062" y="283679"/>
                </a:lnTo>
                <a:lnTo>
                  <a:pt x="705015" y="263067"/>
                </a:lnTo>
                <a:lnTo>
                  <a:pt x="702424" y="262191"/>
                </a:lnTo>
                <a:lnTo>
                  <a:pt x="702424" y="605802"/>
                </a:lnTo>
                <a:lnTo>
                  <a:pt x="698004" y="650074"/>
                </a:lnTo>
                <a:lnTo>
                  <a:pt x="685190" y="691070"/>
                </a:lnTo>
                <a:lnTo>
                  <a:pt x="664616" y="728268"/>
                </a:lnTo>
                <a:lnTo>
                  <a:pt x="636917" y="761161"/>
                </a:lnTo>
                <a:lnTo>
                  <a:pt x="602754" y="789266"/>
                </a:lnTo>
                <a:lnTo>
                  <a:pt x="562762" y="812050"/>
                </a:lnTo>
                <a:lnTo>
                  <a:pt x="517588" y="829030"/>
                </a:lnTo>
                <a:lnTo>
                  <a:pt x="467880" y="839685"/>
                </a:lnTo>
                <a:lnTo>
                  <a:pt x="426237" y="842975"/>
                </a:lnTo>
                <a:lnTo>
                  <a:pt x="411988" y="843153"/>
                </a:lnTo>
                <a:lnTo>
                  <a:pt x="233540" y="843153"/>
                </a:lnTo>
                <a:lnTo>
                  <a:pt x="233540" y="393471"/>
                </a:lnTo>
                <a:lnTo>
                  <a:pt x="322402" y="391502"/>
                </a:lnTo>
                <a:lnTo>
                  <a:pt x="436867" y="391452"/>
                </a:lnTo>
                <a:lnTo>
                  <a:pt x="446595" y="391820"/>
                </a:lnTo>
                <a:lnTo>
                  <a:pt x="525614" y="401586"/>
                </a:lnTo>
                <a:lnTo>
                  <a:pt x="574548" y="416661"/>
                </a:lnTo>
                <a:lnTo>
                  <a:pt x="615035" y="437578"/>
                </a:lnTo>
                <a:lnTo>
                  <a:pt x="647395" y="463638"/>
                </a:lnTo>
                <a:lnTo>
                  <a:pt x="671982" y="494169"/>
                </a:lnTo>
                <a:lnTo>
                  <a:pt x="689114" y="528485"/>
                </a:lnTo>
                <a:lnTo>
                  <a:pt x="699160" y="565924"/>
                </a:lnTo>
                <a:lnTo>
                  <a:pt x="702424" y="605802"/>
                </a:lnTo>
                <a:lnTo>
                  <a:pt x="702424" y="262191"/>
                </a:lnTo>
                <a:lnTo>
                  <a:pt x="654494" y="245935"/>
                </a:lnTo>
                <a:lnTo>
                  <a:pt x="598258" y="232549"/>
                </a:lnTo>
                <a:lnTo>
                  <a:pt x="536130" y="223177"/>
                </a:lnTo>
                <a:lnTo>
                  <a:pt x="467880" y="218059"/>
                </a:lnTo>
                <a:lnTo>
                  <a:pt x="421525" y="216700"/>
                </a:lnTo>
                <a:lnTo>
                  <a:pt x="252183" y="218567"/>
                </a:lnTo>
                <a:lnTo>
                  <a:pt x="120561" y="222656"/>
                </a:lnTo>
                <a:lnTo>
                  <a:pt x="35280" y="226745"/>
                </a:lnTo>
                <a:lnTo>
                  <a:pt x="4940" y="228600"/>
                </a:lnTo>
                <a:lnTo>
                  <a:pt x="11430" y="299961"/>
                </a:lnTo>
                <a:lnTo>
                  <a:pt x="14757" y="342849"/>
                </a:lnTo>
                <a:lnTo>
                  <a:pt x="15989" y="374459"/>
                </a:lnTo>
                <a:lnTo>
                  <a:pt x="16065" y="391223"/>
                </a:lnTo>
                <a:lnTo>
                  <a:pt x="16167" y="1310017"/>
                </a:lnTo>
                <a:lnTo>
                  <a:pt x="13639" y="1371333"/>
                </a:lnTo>
                <a:lnTo>
                  <a:pt x="8077" y="1425676"/>
                </a:lnTo>
                <a:lnTo>
                  <a:pt x="2527" y="1464538"/>
                </a:lnTo>
                <a:lnTo>
                  <a:pt x="0" y="1479384"/>
                </a:lnTo>
                <a:lnTo>
                  <a:pt x="249593" y="1479384"/>
                </a:lnTo>
                <a:lnTo>
                  <a:pt x="240309" y="1427670"/>
                </a:lnTo>
                <a:lnTo>
                  <a:pt x="233794" y="1352270"/>
                </a:lnTo>
                <a:lnTo>
                  <a:pt x="233616" y="1310017"/>
                </a:lnTo>
                <a:lnTo>
                  <a:pt x="233540" y="928344"/>
                </a:lnTo>
                <a:lnTo>
                  <a:pt x="467880" y="1173441"/>
                </a:lnTo>
                <a:lnTo>
                  <a:pt x="586384" y="1296111"/>
                </a:lnTo>
                <a:lnTo>
                  <a:pt x="648576" y="1358455"/>
                </a:lnTo>
                <a:lnTo>
                  <a:pt x="714044" y="1417713"/>
                </a:lnTo>
                <a:lnTo>
                  <a:pt x="765797" y="1461985"/>
                </a:lnTo>
                <a:lnTo>
                  <a:pt x="786815" y="1479384"/>
                </a:lnTo>
                <a:lnTo>
                  <a:pt x="1116660" y="1479384"/>
                </a:lnTo>
                <a:close/>
              </a:path>
              <a:path w="2827655" h="1484629">
                <a:moveTo>
                  <a:pt x="1936496" y="242824"/>
                </a:moveTo>
                <a:lnTo>
                  <a:pt x="979436" y="242824"/>
                </a:lnTo>
                <a:lnTo>
                  <a:pt x="987399" y="445173"/>
                </a:lnTo>
                <a:lnTo>
                  <a:pt x="1035608" y="441388"/>
                </a:lnTo>
                <a:lnTo>
                  <a:pt x="1087132" y="438848"/>
                </a:lnTo>
                <a:lnTo>
                  <a:pt x="1139825" y="437311"/>
                </a:lnTo>
                <a:lnTo>
                  <a:pt x="1191564" y="436524"/>
                </a:lnTo>
                <a:lnTo>
                  <a:pt x="1240231" y="436232"/>
                </a:lnTo>
                <a:lnTo>
                  <a:pt x="1342809" y="436194"/>
                </a:lnTo>
                <a:lnTo>
                  <a:pt x="1342809" y="1307414"/>
                </a:lnTo>
                <a:lnTo>
                  <a:pt x="1342593" y="1355293"/>
                </a:lnTo>
                <a:lnTo>
                  <a:pt x="1341094" y="1389164"/>
                </a:lnTo>
                <a:lnTo>
                  <a:pt x="1336992" y="1425143"/>
                </a:lnTo>
                <a:lnTo>
                  <a:pt x="1329016" y="1479334"/>
                </a:lnTo>
                <a:lnTo>
                  <a:pt x="1576019" y="1479334"/>
                </a:lnTo>
                <a:lnTo>
                  <a:pt x="1573530" y="1463776"/>
                </a:lnTo>
                <a:lnTo>
                  <a:pt x="1568056" y="1423504"/>
                </a:lnTo>
                <a:lnTo>
                  <a:pt x="1562569" y="1368171"/>
                </a:lnTo>
                <a:lnTo>
                  <a:pt x="1560080" y="1307414"/>
                </a:lnTo>
                <a:lnTo>
                  <a:pt x="1560080" y="436194"/>
                </a:lnTo>
                <a:lnTo>
                  <a:pt x="1676971" y="436232"/>
                </a:lnTo>
                <a:lnTo>
                  <a:pt x="1725968" y="436524"/>
                </a:lnTo>
                <a:lnTo>
                  <a:pt x="1777809" y="437311"/>
                </a:lnTo>
                <a:lnTo>
                  <a:pt x="1830616" y="438848"/>
                </a:lnTo>
                <a:lnTo>
                  <a:pt x="1882533" y="441388"/>
                </a:lnTo>
                <a:lnTo>
                  <a:pt x="1931670" y="445173"/>
                </a:lnTo>
                <a:lnTo>
                  <a:pt x="1936496" y="242824"/>
                </a:lnTo>
                <a:close/>
              </a:path>
              <a:path w="2827655" h="1484629">
                <a:moveTo>
                  <a:pt x="2815031" y="32677"/>
                </a:moveTo>
                <a:lnTo>
                  <a:pt x="2767571" y="21259"/>
                </a:lnTo>
                <a:lnTo>
                  <a:pt x="2720403" y="12153"/>
                </a:lnTo>
                <a:lnTo>
                  <a:pt x="2672765" y="5486"/>
                </a:lnTo>
                <a:lnTo>
                  <a:pt x="2623870" y="1397"/>
                </a:lnTo>
                <a:lnTo>
                  <a:pt x="2572956" y="0"/>
                </a:lnTo>
                <a:lnTo>
                  <a:pt x="2519286" y="1231"/>
                </a:lnTo>
                <a:lnTo>
                  <a:pt x="2466479" y="4927"/>
                </a:lnTo>
                <a:lnTo>
                  <a:pt x="2414536" y="11150"/>
                </a:lnTo>
                <a:lnTo>
                  <a:pt x="2363495" y="19951"/>
                </a:lnTo>
                <a:lnTo>
                  <a:pt x="2313355" y="31381"/>
                </a:lnTo>
                <a:lnTo>
                  <a:pt x="2264168" y="45491"/>
                </a:lnTo>
                <a:lnTo>
                  <a:pt x="2215934" y="62318"/>
                </a:lnTo>
                <a:lnTo>
                  <a:pt x="2168677" y="81927"/>
                </a:lnTo>
                <a:lnTo>
                  <a:pt x="2122436" y="104368"/>
                </a:lnTo>
                <a:lnTo>
                  <a:pt x="2077212" y="129679"/>
                </a:lnTo>
                <a:lnTo>
                  <a:pt x="2033028" y="157911"/>
                </a:lnTo>
                <a:lnTo>
                  <a:pt x="2030679" y="306400"/>
                </a:lnTo>
                <a:lnTo>
                  <a:pt x="2069109" y="274281"/>
                </a:lnTo>
                <a:lnTo>
                  <a:pt x="2108784" y="245084"/>
                </a:lnTo>
                <a:lnTo>
                  <a:pt x="2149678" y="218782"/>
                </a:lnTo>
                <a:lnTo>
                  <a:pt x="2191791" y="195364"/>
                </a:lnTo>
                <a:lnTo>
                  <a:pt x="2235149" y="174777"/>
                </a:lnTo>
                <a:lnTo>
                  <a:pt x="2279726" y="157035"/>
                </a:lnTo>
                <a:lnTo>
                  <a:pt x="2325535" y="142074"/>
                </a:lnTo>
                <a:lnTo>
                  <a:pt x="2372563" y="129895"/>
                </a:lnTo>
                <a:lnTo>
                  <a:pt x="2420823" y="120459"/>
                </a:lnTo>
                <a:lnTo>
                  <a:pt x="2470302" y="113753"/>
                </a:lnTo>
                <a:lnTo>
                  <a:pt x="2521013" y="109753"/>
                </a:lnTo>
                <a:lnTo>
                  <a:pt x="2572956" y="108419"/>
                </a:lnTo>
                <a:lnTo>
                  <a:pt x="2620784" y="109982"/>
                </a:lnTo>
                <a:lnTo>
                  <a:pt x="2670429" y="114439"/>
                </a:lnTo>
                <a:lnTo>
                  <a:pt x="2720136" y="121462"/>
                </a:lnTo>
                <a:lnTo>
                  <a:pt x="2768130" y="130721"/>
                </a:lnTo>
                <a:lnTo>
                  <a:pt x="2812669" y="141871"/>
                </a:lnTo>
                <a:lnTo>
                  <a:pt x="2815031" y="32677"/>
                </a:lnTo>
                <a:close/>
              </a:path>
              <a:path w="2827655" h="1484629">
                <a:moveTo>
                  <a:pt x="2827134" y="1438706"/>
                </a:moveTo>
                <a:lnTo>
                  <a:pt x="2822422" y="1241399"/>
                </a:lnTo>
                <a:lnTo>
                  <a:pt x="2747886" y="1275143"/>
                </a:lnTo>
                <a:lnTo>
                  <a:pt x="2695321" y="1292479"/>
                </a:lnTo>
                <a:lnTo>
                  <a:pt x="2639784" y="1298854"/>
                </a:lnTo>
                <a:lnTo>
                  <a:pt x="2556345" y="1299768"/>
                </a:lnTo>
                <a:lnTo>
                  <a:pt x="2506992" y="1297063"/>
                </a:lnTo>
                <a:lnTo>
                  <a:pt x="2459202" y="1289100"/>
                </a:lnTo>
                <a:lnTo>
                  <a:pt x="2413254" y="1276146"/>
                </a:lnTo>
                <a:lnTo>
                  <a:pt x="2369477" y="1258430"/>
                </a:lnTo>
                <a:lnTo>
                  <a:pt x="2328176" y="1236205"/>
                </a:lnTo>
                <a:lnTo>
                  <a:pt x="2289670" y="1209725"/>
                </a:lnTo>
                <a:lnTo>
                  <a:pt x="2254275" y="1179233"/>
                </a:lnTo>
                <a:lnTo>
                  <a:pt x="2222284" y="1144968"/>
                </a:lnTo>
                <a:lnTo>
                  <a:pt x="2194026" y="1107211"/>
                </a:lnTo>
                <a:lnTo>
                  <a:pt x="2169795" y="1066165"/>
                </a:lnTo>
                <a:lnTo>
                  <a:pt x="2149932" y="1022108"/>
                </a:lnTo>
                <a:lnTo>
                  <a:pt x="2134717" y="975283"/>
                </a:lnTo>
                <a:lnTo>
                  <a:pt x="2124494" y="925931"/>
                </a:lnTo>
                <a:lnTo>
                  <a:pt x="2534691" y="925931"/>
                </a:lnTo>
                <a:lnTo>
                  <a:pt x="2576284" y="927468"/>
                </a:lnTo>
                <a:lnTo>
                  <a:pt x="2623693" y="930821"/>
                </a:lnTo>
                <a:lnTo>
                  <a:pt x="2678773" y="935710"/>
                </a:lnTo>
                <a:lnTo>
                  <a:pt x="2678773" y="753999"/>
                </a:lnTo>
                <a:lnTo>
                  <a:pt x="2621877" y="758151"/>
                </a:lnTo>
                <a:lnTo>
                  <a:pt x="2587193" y="760285"/>
                </a:lnTo>
                <a:lnTo>
                  <a:pt x="2560561" y="761072"/>
                </a:lnTo>
                <a:lnTo>
                  <a:pt x="2124494" y="761187"/>
                </a:lnTo>
                <a:lnTo>
                  <a:pt x="2136254" y="712838"/>
                </a:lnTo>
                <a:lnTo>
                  <a:pt x="2152586" y="667080"/>
                </a:lnTo>
                <a:lnTo>
                  <a:pt x="2173211" y="624128"/>
                </a:lnTo>
                <a:lnTo>
                  <a:pt x="2197862" y="584212"/>
                </a:lnTo>
                <a:lnTo>
                  <a:pt x="2226259" y="547560"/>
                </a:lnTo>
                <a:lnTo>
                  <a:pt x="2258149" y="514388"/>
                </a:lnTo>
                <a:lnTo>
                  <a:pt x="2293251" y="484911"/>
                </a:lnTo>
                <a:lnTo>
                  <a:pt x="2331301" y="459359"/>
                </a:lnTo>
                <a:lnTo>
                  <a:pt x="2372017" y="437946"/>
                </a:lnTo>
                <a:lnTo>
                  <a:pt x="2415159" y="420916"/>
                </a:lnTo>
                <a:lnTo>
                  <a:pt x="2460434" y="408470"/>
                </a:lnTo>
                <a:lnTo>
                  <a:pt x="2507589" y="400837"/>
                </a:lnTo>
                <a:lnTo>
                  <a:pt x="2556345" y="398246"/>
                </a:lnTo>
                <a:lnTo>
                  <a:pt x="2643403" y="406311"/>
                </a:lnTo>
                <a:lnTo>
                  <a:pt x="2724747" y="424053"/>
                </a:lnTo>
                <a:lnTo>
                  <a:pt x="2784906" y="441807"/>
                </a:lnTo>
                <a:lnTo>
                  <a:pt x="2808389" y="449872"/>
                </a:lnTo>
                <a:lnTo>
                  <a:pt x="2810764" y="258864"/>
                </a:lnTo>
                <a:lnTo>
                  <a:pt x="2751417" y="237261"/>
                </a:lnTo>
                <a:lnTo>
                  <a:pt x="2705138" y="226161"/>
                </a:lnTo>
                <a:lnTo>
                  <a:pt x="2648064" y="222072"/>
                </a:lnTo>
                <a:lnTo>
                  <a:pt x="2556345" y="221488"/>
                </a:lnTo>
                <a:lnTo>
                  <a:pt x="2507424" y="223177"/>
                </a:lnTo>
                <a:lnTo>
                  <a:pt x="2459240" y="228168"/>
                </a:lnTo>
                <a:lnTo>
                  <a:pt x="2411907" y="236347"/>
                </a:lnTo>
                <a:lnTo>
                  <a:pt x="2365603" y="247599"/>
                </a:lnTo>
                <a:lnTo>
                  <a:pt x="2320467" y="261823"/>
                </a:lnTo>
                <a:lnTo>
                  <a:pt x="2276665" y="278892"/>
                </a:lnTo>
                <a:lnTo>
                  <a:pt x="2234323" y="298691"/>
                </a:lnTo>
                <a:lnTo>
                  <a:pt x="2193620" y="321132"/>
                </a:lnTo>
                <a:lnTo>
                  <a:pt x="2154694" y="346075"/>
                </a:lnTo>
                <a:lnTo>
                  <a:pt x="2117712" y="373418"/>
                </a:lnTo>
                <a:lnTo>
                  <a:pt x="2082800" y="403059"/>
                </a:lnTo>
                <a:lnTo>
                  <a:pt x="2050135" y="434873"/>
                </a:lnTo>
                <a:lnTo>
                  <a:pt x="2019846" y="468744"/>
                </a:lnTo>
                <a:lnTo>
                  <a:pt x="1992109" y="504558"/>
                </a:lnTo>
                <a:lnTo>
                  <a:pt x="1967064" y="542226"/>
                </a:lnTo>
                <a:lnTo>
                  <a:pt x="1944865" y="581609"/>
                </a:lnTo>
                <a:lnTo>
                  <a:pt x="1925662" y="622604"/>
                </a:lnTo>
                <a:lnTo>
                  <a:pt x="1909610" y="665099"/>
                </a:lnTo>
                <a:lnTo>
                  <a:pt x="1896859" y="708990"/>
                </a:lnTo>
                <a:lnTo>
                  <a:pt x="1887575" y="754151"/>
                </a:lnTo>
                <a:lnTo>
                  <a:pt x="1881886" y="800468"/>
                </a:lnTo>
                <a:lnTo>
                  <a:pt x="1879955" y="847839"/>
                </a:lnTo>
                <a:lnTo>
                  <a:pt x="1881720" y="896670"/>
                </a:lnTo>
                <a:lnTo>
                  <a:pt x="1886927" y="944054"/>
                </a:lnTo>
                <a:lnTo>
                  <a:pt x="1895449" y="989888"/>
                </a:lnTo>
                <a:lnTo>
                  <a:pt x="1907159" y="1034148"/>
                </a:lnTo>
                <a:lnTo>
                  <a:pt x="1921903" y="1076731"/>
                </a:lnTo>
                <a:lnTo>
                  <a:pt x="1939556" y="1117587"/>
                </a:lnTo>
                <a:lnTo>
                  <a:pt x="1960003" y="1156652"/>
                </a:lnTo>
                <a:lnTo>
                  <a:pt x="1983092" y="1193863"/>
                </a:lnTo>
                <a:lnTo>
                  <a:pt x="2008682" y="1229144"/>
                </a:lnTo>
                <a:lnTo>
                  <a:pt x="2036660" y="1262443"/>
                </a:lnTo>
                <a:lnTo>
                  <a:pt x="2066886" y="1293672"/>
                </a:lnTo>
                <a:lnTo>
                  <a:pt x="2099221" y="1322793"/>
                </a:lnTo>
                <a:lnTo>
                  <a:pt x="2133536" y="1349717"/>
                </a:lnTo>
                <a:lnTo>
                  <a:pt x="2169706" y="1374394"/>
                </a:lnTo>
                <a:lnTo>
                  <a:pt x="2207590" y="1396758"/>
                </a:lnTo>
                <a:lnTo>
                  <a:pt x="2247049" y="1416735"/>
                </a:lnTo>
                <a:lnTo>
                  <a:pt x="2287955" y="1434249"/>
                </a:lnTo>
                <a:lnTo>
                  <a:pt x="2330170" y="1449260"/>
                </a:lnTo>
                <a:lnTo>
                  <a:pt x="2373579" y="1461693"/>
                </a:lnTo>
                <a:lnTo>
                  <a:pt x="2418029" y="1471472"/>
                </a:lnTo>
                <a:lnTo>
                  <a:pt x="2463393" y="1478534"/>
                </a:lnTo>
                <a:lnTo>
                  <a:pt x="2509545" y="1482826"/>
                </a:lnTo>
                <a:lnTo>
                  <a:pt x="2556345" y="1484261"/>
                </a:lnTo>
                <a:lnTo>
                  <a:pt x="2670137" y="1477149"/>
                </a:lnTo>
                <a:lnTo>
                  <a:pt x="2755290" y="1461490"/>
                </a:lnTo>
                <a:lnTo>
                  <a:pt x="2808655" y="1445818"/>
                </a:lnTo>
                <a:lnTo>
                  <a:pt x="2827134" y="14387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371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4354"/>
              <a:ext cx="20104099" cy="111479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0104100" cy="167640"/>
            </a:xfrm>
            <a:custGeom>
              <a:avLst/>
              <a:gdLst/>
              <a:ahLst/>
              <a:cxnLst/>
              <a:rect l="l" t="t" r="r" b="b"/>
              <a:pathLst>
                <a:path w="20104100" h="167640">
                  <a:moveTo>
                    <a:pt x="20104099" y="0"/>
                  </a:moveTo>
                  <a:lnTo>
                    <a:pt x="0" y="0"/>
                  </a:lnTo>
                  <a:lnTo>
                    <a:pt x="0" y="167534"/>
                  </a:lnTo>
                  <a:lnTo>
                    <a:pt x="20104099" y="16753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C8F8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141022"/>
              <a:ext cx="20104099" cy="16753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66854" y="584140"/>
            <a:ext cx="17871996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6600" spc="-575" dirty="0"/>
              <a:t>RTÉ.ie – Page Views Per Device</a:t>
            </a:r>
            <a:endParaRPr sz="6600" spc="-65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527845D-3977-4008-D146-6311F4CBD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76850" y="10126477"/>
            <a:ext cx="1888948" cy="74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CBFEA75-D353-0FCF-1191-35EFB9B0A7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9541352"/>
              </p:ext>
            </p:extLst>
          </p:nvPr>
        </p:nvGraphicFramePr>
        <p:xfrm>
          <a:off x="4794250" y="2090034"/>
          <a:ext cx="12538709" cy="8223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97521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4354"/>
              <a:ext cx="20104099" cy="111479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0104100" cy="167640"/>
            </a:xfrm>
            <a:custGeom>
              <a:avLst/>
              <a:gdLst/>
              <a:ahLst/>
              <a:cxnLst/>
              <a:rect l="l" t="t" r="r" b="b"/>
              <a:pathLst>
                <a:path w="20104100" h="167640">
                  <a:moveTo>
                    <a:pt x="20104099" y="0"/>
                  </a:moveTo>
                  <a:lnTo>
                    <a:pt x="0" y="0"/>
                  </a:lnTo>
                  <a:lnTo>
                    <a:pt x="0" y="167534"/>
                  </a:lnTo>
                  <a:lnTo>
                    <a:pt x="20104099" y="16753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C8F8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141022"/>
              <a:ext cx="20104099" cy="16753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46230" y="3390328"/>
            <a:ext cx="8228965" cy="3990195"/>
          </a:xfrm>
          <a:prstGeom prst="rect">
            <a:avLst/>
          </a:prstGeom>
        </p:spPr>
        <p:txBody>
          <a:bodyPr vert="horz" wrap="square" lIns="0" tIns="179705" rIns="0" bIns="0" rtlCol="0">
            <a:spAutoFit/>
          </a:bodyPr>
          <a:lstStyle/>
          <a:p>
            <a:pPr marL="849630" marR="0" lvl="0" indent="-837565" defTabSz="914400" eaLnBrk="1" fontAlgn="auto" latinLnBrk="0" hangingPunct="1">
              <a:lnSpc>
                <a:spcPct val="100000"/>
              </a:lnSpc>
              <a:spcBef>
                <a:spcPts val="1415"/>
              </a:spcBef>
              <a:spcAft>
                <a:spcPts val="0"/>
              </a:spcAft>
              <a:buClr>
                <a:srgbClr val="FC8F85"/>
              </a:buClr>
              <a:buSzTx/>
              <a:buFont typeface="GoodPro-ExtdBlack"/>
              <a:buChar char="•"/>
              <a:tabLst>
                <a:tab pos="849630" algn="l"/>
                <a:tab pos="850265" algn="l"/>
              </a:tabLst>
              <a:defRPr/>
            </a:pPr>
            <a:r>
              <a:rPr kumimoji="0" lang="en-IE" sz="4950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RTÉ Player is the Number 1 broadcaster video on demand service used by 42% of adults in Ireland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2F69F36D-8EDD-2B78-E81C-0E463D062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1850" y="10494377"/>
            <a:ext cx="152508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400" b="0" i="0" u="none" strike="noStrike" kern="0" cap="none" spc="0" normalizeH="0" baseline="0" noProof="0" dirty="0">
                <a:ln>
                  <a:noFill/>
                </a:ln>
                <a:solidFill>
                  <a:srgbClr val="7F7674"/>
                </a:solidFill>
                <a:effectLst/>
                <a:uLnTx/>
                <a:uFillTx/>
                <a:latin typeface="Founders Grotesk"/>
                <a:ea typeface="Founders Grotesk"/>
                <a:cs typeface="Founders Grotesk"/>
                <a:sym typeface="Founders Grotesk"/>
              </a:rPr>
              <a:t>Source: B&amp;A Survey, Nov 2022 (Adults 18+ in Ireland)</a:t>
            </a:r>
            <a:endParaRPr kumimoji="0" lang="en-IE" sz="5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DC9573D-1C71-29CB-DA8F-8A37E359B5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4431349"/>
              </p:ext>
            </p:extLst>
          </p:nvPr>
        </p:nvGraphicFramePr>
        <p:xfrm>
          <a:off x="8583717" y="5361608"/>
          <a:ext cx="12018096" cy="4140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CF27FC0-AB4F-3A8A-B128-6CA23DD1D7B8}"/>
              </a:ext>
            </a:extLst>
          </p:cNvPr>
          <p:cNvSpPr/>
          <p:nvPr/>
        </p:nvSpPr>
        <p:spPr>
          <a:xfrm>
            <a:off x="11157573" y="5155301"/>
            <a:ext cx="68739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BVOD Services Ever Use– November 2022 (Adults 18+)</a:t>
            </a:r>
            <a:endParaRPr kumimoji="0" lang="en-IE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pic>
        <p:nvPicPr>
          <p:cNvPr id="1026" name="Picture 2" descr="RTÉ Player - Wikipedia">
            <a:extLst>
              <a:ext uri="{FF2B5EF4-FFF2-40B4-BE49-F238E27FC236}">
                <a16:creationId xmlns:a16="http://schemas.microsoft.com/office/drawing/2014/main" id="{ECAD7C5B-A9DB-88F4-54EE-9ABABBE47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983" y="977513"/>
            <a:ext cx="4114800" cy="157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9FEBA6B-8BAF-B4A5-8973-8D516F92038F}"/>
              </a:ext>
            </a:extLst>
          </p:cNvPr>
          <p:cNvGrpSpPr/>
          <p:nvPr/>
        </p:nvGrpSpPr>
        <p:grpSpPr>
          <a:xfrm>
            <a:off x="15766110" y="1049821"/>
            <a:ext cx="2889988" cy="3055638"/>
            <a:chOff x="13468870" y="1053010"/>
            <a:chExt cx="2889988" cy="3055638"/>
          </a:xfrm>
        </p:grpSpPr>
        <p:sp>
          <p:nvSpPr>
            <p:cNvPr id="18" name="Oval 3">
              <a:extLst>
                <a:ext uri="{FF2B5EF4-FFF2-40B4-BE49-F238E27FC236}">
                  <a16:creationId xmlns:a16="http://schemas.microsoft.com/office/drawing/2014/main" id="{FBC0FB67-D76E-64E6-1F87-12D25BF1D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8870" y="1053010"/>
              <a:ext cx="2889988" cy="3055638"/>
            </a:xfrm>
            <a:prstGeom prst="ellipse">
              <a:avLst/>
            </a:prstGeom>
            <a:solidFill>
              <a:srgbClr val="62B3E4"/>
            </a:solidFill>
            <a:ln w="76200" algn="ctr">
              <a:solidFill>
                <a:schemeClr val="bg1"/>
              </a:solidFill>
              <a:round/>
              <a:headEnd/>
              <a:tailEnd/>
            </a:ln>
          </p:spPr>
          <p:txBody>
            <a:bodyPr lIns="0" tIns="108000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Pct val="100000"/>
                <a:buFontTx/>
                <a:buChar char=" "/>
                <a:tabLst/>
                <a:defRPr/>
              </a:pPr>
              <a:endParaRPr kumimoji="0" lang="en-IE" altLang="ja-JP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Pct val="100000"/>
                <a:buFontTx/>
                <a:buChar char=" "/>
                <a:tabLst/>
                <a:defRPr/>
              </a:pPr>
              <a:endParaRPr kumimoji="0" lang="en-IE" altLang="ja-JP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Pct val="100000"/>
                <a:buFontTx/>
                <a:buChar char=" "/>
                <a:tabLst/>
                <a:defRPr/>
              </a:pPr>
              <a:r>
                <a:rPr kumimoji="0" lang="en-IE" altLang="ja-JP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50" charset="-128"/>
                  <a:cs typeface="Arial" panose="020B0604020202020204" pitchFamily="34" charset="0"/>
                </a:rPr>
                <a:t>Ireland’s No.1 BVOD service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Pct val="100000"/>
                <a:buFontTx/>
                <a:buChar char=" "/>
                <a:tabLst/>
                <a:defRPr/>
              </a:pPr>
              <a:endParaRPr kumimoji="0" lang="en-IE" altLang="ja-JP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Pct val="100000"/>
                <a:buFontTx/>
                <a:buChar char=" "/>
                <a:tabLst/>
                <a:defRPr/>
              </a:pPr>
              <a:endParaRPr kumimoji="0" lang="en-IE" altLang="ja-JP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Pct val="100000"/>
                <a:buFontTx/>
                <a:buChar char=" "/>
                <a:tabLst/>
                <a:defRPr/>
              </a:pPr>
              <a:endParaRPr kumimoji="0" lang="en-IE" altLang="ja-JP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Pct val="100000"/>
                <a:buFontTx/>
                <a:buChar char=" "/>
                <a:tabLst/>
                <a:defRPr/>
              </a:pPr>
              <a:endParaRPr kumimoji="0" lang="en-US" altLang="ja-JP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047026-3C0D-B6CA-444A-E9F49A6E8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411621" y="2669248"/>
              <a:ext cx="1078620" cy="107862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6FFEBD7-123C-59F1-FF78-0DA57DF1C96A}"/>
              </a:ext>
            </a:extLst>
          </p:cNvPr>
          <p:cNvGrpSpPr/>
          <p:nvPr/>
        </p:nvGrpSpPr>
        <p:grpSpPr>
          <a:xfrm>
            <a:off x="11431172" y="1049624"/>
            <a:ext cx="2988256" cy="3055638"/>
            <a:chOff x="10249345" y="1074803"/>
            <a:chExt cx="2988256" cy="3055638"/>
          </a:xfrm>
        </p:grpSpPr>
        <p:sp>
          <p:nvSpPr>
            <p:cNvPr id="12" name="Oval 3">
              <a:extLst>
                <a:ext uri="{FF2B5EF4-FFF2-40B4-BE49-F238E27FC236}">
                  <a16:creationId xmlns:a16="http://schemas.microsoft.com/office/drawing/2014/main" id="{9A16DB3D-3922-54A0-3C8D-935CB32AF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9345" y="1074803"/>
              <a:ext cx="2988256" cy="3055638"/>
            </a:xfrm>
            <a:prstGeom prst="ellipse">
              <a:avLst/>
            </a:prstGeom>
            <a:solidFill>
              <a:srgbClr val="0091B2"/>
            </a:solidFill>
            <a:ln w="76200" algn="ctr">
              <a:solidFill>
                <a:schemeClr val="bg1"/>
              </a:solidFill>
              <a:round/>
              <a:headEnd/>
              <a:tailEnd/>
            </a:ln>
          </p:spPr>
          <p:txBody>
            <a:bodyPr lIns="0" tIns="108000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Pct val="100000"/>
                <a:buFontTx/>
                <a:buChar char=" "/>
                <a:tabLst/>
                <a:defRPr/>
              </a:pPr>
              <a:endParaRPr kumimoji="0" lang="en-IE" altLang="ja-JP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Pct val="100000"/>
                <a:buFontTx/>
                <a:buChar char=" "/>
                <a:tabLst/>
                <a:defRPr/>
              </a:pPr>
              <a:endParaRPr kumimoji="0" lang="en-IE" altLang="ja-JP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Pct val="100000"/>
                <a:buFontTx/>
                <a:buChar char=" "/>
                <a:tabLst/>
                <a:defRPr/>
              </a:pPr>
              <a:r>
                <a:rPr lang="en-IE" altLang="ja-JP" sz="3200" b="1" dirty="0">
                  <a:solidFill>
                    <a:prstClr val="white"/>
                  </a:solidFill>
                  <a:latin typeface="Arial" panose="020B0604020202020204" pitchFamily="34" charset="0"/>
                  <a:ea typeface="ＭＳ Ｐゴシック" pitchFamily="50" charset="-128"/>
                  <a:cs typeface="Arial" panose="020B0604020202020204" pitchFamily="34" charset="0"/>
                </a:rPr>
                <a:t>4.2M</a:t>
              </a:r>
              <a:endParaRPr kumimoji="0" lang="en-IE" altLang="ja-JP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Pct val="100000"/>
                <a:buFontTx/>
                <a:buChar char=" "/>
                <a:tabLst/>
                <a:defRPr/>
              </a:pPr>
              <a:r>
                <a:rPr kumimoji="0" lang="en-IE" altLang="ja-JP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50" charset="-128"/>
                  <a:cs typeface="Arial" panose="020B0604020202020204" pitchFamily="34" charset="0"/>
                </a:rPr>
                <a:t>RTÉ Player </a:t>
              </a:r>
              <a:r>
                <a:rPr kumimoji="0" lang="en-IE" altLang="ja-JP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itchFamily="50" charset="-128"/>
                  <a:cs typeface="Arial" panose="020B0604020202020204" pitchFamily="34" charset="0"/>
                </a:rPr>
                <a:t>App Downloads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Pct val="100000"/>
                <a:buFontTx/>
                <a:buChar char=" "/>
                <a:tabLst/>
                <a:defRPr/>
              </a:pPr>
              <a:endParaRPr kumimoji="0" lang="en-IE" altLang="ja-JP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Pct val="100000"/>
                <a:buFontTx/>
                <a:buChar char=" "/>
                <a:tabLst/>
                <a:defRPr/>
              </a:pPr>
              <a:endParaRPr kumimoji="0" lang="en-IE" altLang="ja-JP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Pct val="100000"/>
                <a:buFontTx/>
                <a:buChar char=" "/>
                <a:tabLst/>
                <a:defRPr/>
              </a:pPr>
              <a:endParaRPr kumimoji="0" lang="en-IE" altLang="ja-JP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prstClr val="white"/>
                </a:buClr>
                <a:buSzPct val="100000"/>
                <a:buFontTx/>
                <a:buChar char=" "/>
                <a:tabLst/>
                <a:defRPr/>
              </a:pPr>
              <a:endParaRPr kumimoji="0" lang="en-US" altLang="ja-JP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073B00B-62D7-916D-9A5F-FB69E107D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27725" y="2848636"/>
              <a:ext cx="844185" cy="84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8373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4354"/>
              <a:ext cx="20104099" cy="111479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0104100" cy="167640"/>
            </a:xfrm>
            <a:custGeom>
              <a:avLst/>
              <a:gdLst/>
              <a:ahLst/>
              <a:cxnLst/>
              <a:rect l="l" t="t" r="r" b="b"/>
              <a:pathLst>
                <a:path w="20104100" h="167640">
                  <a:moveTo>
                    <a:pt x="20104099" y="0"/>
                  </a:moveTo>
                  <a:lnTo>
                    <a:pt x="0" y="0"/>
                  </a:lnTo>
                  <a:lnTo>
                    <a:pt x="0" y="167534"/>
                  </a:lnTo>
                  <a:lnTo>
                    <a:pt x="20104099" y="16753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C8F8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141022"/>
              <a:ext cx="20104099" cy="16753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66854" y="584140"/>
            <a:ext cx="17871996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6600" spc="-575" dirty="0"/>
              <a:t>RTÉ Player – Unique Browsers Per Month</a:t>
            </a:r>
            <a:endParaRPr sz="6600" spc="-65" dirty="0"/>
          </a:p>
        </p:txBody>
      </p:sp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0EF8A1F7-3191-ACB6-88E2-3C7CE8586C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7523208"/>
              </p:ext>
            </p:extLst>
          </p:nvPr>
        </p:nvGraphicFramePr>
        <p:xfrm>
          <a:off x="488950" y="2334935"/>
          <a:ext cx="19126200" cy="746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2" descr="RTÉ Player - Wikipedia">
            <a:extLst>
              <a:ext uri="{FF2B5EF4-FFF2-40B4-BE49-F238E27FC236}">
                <a16:creationId xmlns:a16="http://schemas.microsoft.com/office/drawing/2014/main" id="{A1584BDA-EEE6-4B00-D1E5-02DB21F1B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631" y="10022279"/>
            <a:ext cx="1833732" cy="70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785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3672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54354"/>
              <a:ext cx="20104099" cy="111479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0104100" cy="167640"/>
            </a:xfrm>
            <a:custGeom>
              <a:avLst/>
              <a:gdLst/>
              <a:ahLst/>
              <a:cxnLst/>
              <a:rect l="l" t="t" r="r" b="b"/>
              <a:pathLst>
                <a:path w="20104100" h="167640">
                  <a:moveTo>
                    <a:pt x="20104099" y="0"/>
                  </a:moveTo>
                  <a:lnTo>
                    <a:pt x="0" y="0"/>
                  </a:lnTo>
                  <a:lnTo>
                    <a:pt x="0" y="167534"/>
                  </a:lnTo>
                  <a:lnTo>
                    <a:pt x="20104099" y="16753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C8F8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1141022"/>
              <a:ext cx="20104099" cy="16753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66854" y="584140"/>
            <a:ext cx="17871996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6600" spc="-575" dirty="0"/>
              <a:t>RTÉ Player – Streams Per Month</a:t>
            </a:r>
            <a:endParaRPr sz="6600" spc="-65" dirty="0"/>
          </a:p>
        </p:txBody>
      </p:sp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0EF8A1F7-3191-ACB6-88E2-3C7CE8586C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4849226"/>
              </p:ext>
            </p:extLst>
          </p:nvPr>
        </p:nvGraphicFramePr>
        <p:xfrm>
          <a:off x="488950" y="2334935"/>
          <a:ext cx="19126200" cy="746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Picture 2" descr="RTÉ Player - Wikipedia">
            <a:extLst>
              <a:ext uri="{FF2B5EF4-FFF2-40B4-BE49-F238E27FC236}">
                <a16:creationId xmlns:a16="http://schemas.microsoft.com/office/drawing/2014/main" id="{584C935D-07D4-83F5-15F4-C4CF692E3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7194" y="10044620"/>
            <a:ext cx="1833732" cy="70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560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099" cy="11308556"/>
            <a:chOff x="0" y="0"/>
            <a:chExt cx="20104099" cy="1130855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7063"/>
              <a:ext cx="20104099" cy="110258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59665"/>
              <a:ext cx="5721647" cy="104456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1141022"/>
              <a:ext cx="20104099" cy="1675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20104099" cy="167534"/>
            </a:xfrm>
            <a:prstGeom prst="rect">
              <a:avLst/>
            </a:prstGeom>
          </p:spPr>
        </p:pic>
      </p:grpSp>
      <p:sp>
        <p:nvSpPr>
          <p:cNvPr id="12" name="object 11">
            <a:extLst>
              <a:ext uri="{FF2B5EF4-FFF2-40B4-BE49-F238E27FC236}">
                <a16:creationId xmlns:a16="http://schemas.microsoft.com/office/drawing/2014/main" id="{B9E208C3-697F-2D49-19F8-568E312614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04050" y="689536"/>
            <a:ext cx="12233196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0"/>
              </a:spcBef>
            </a:pPr>
            <a:r>
              <a:rPr lang="en-GB" sz="6600" spc="-575" dirty="0"/>
              <a:t>RTÉ Player – Top Programmes </a:t>
            </a:r>
            <a:endParaRPr sz="6600" spc="-65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A21859-F764-0A86-D2F7-F0CBCC78C7E7}"/>
              </a:ext>
            </a:extLst>
          </p:cNvPr>
          <p:cNvSpPr txBox="1"/>
          <p:nvPr/>
        </p:nvSpPr>
        <p:spPr>
          <a:xfrm>
            <a:off x="11347450" y="1997075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Top Titles - December 2023</a:t>
            </a:r>
            <a:endParaRPr lang="en-IE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755CD4-CCA0-3E5F-8E00-37ED5BF5F6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7950" y="2566696"/>
            <a:ext cx="4191000" cy="844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64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17493374" y="596842"/>
              <a:ext cx="2233930" cy="1172845"/>
            </a:xfrm>
            <a:custGeom>
              <a:avLst/>
              <a:gdLst/>
              <a:ahLst/>
              <a:cxnLst/>
              <a:rect l="l" t="t" r="r" b="b"/>
              <a:pathLst>
                <a:path w="2233930" h="1172845">
                  <a:moveTo>
                    <a:pt x="882281" y="1168869"/>
                  </a:moveTo>
                  <a:lnTo>
                    <a:pt x="814019" y="1120851"/>
                  </a:lnTo>
                  <a:lnTo>
                    <a:pt x="773455" y="1090904"/>
                  </a:lnTo>
                  <a:lnTo>
                    <a:pt x="711327" y="1035062"/>
                  </a:lnTo>
                  <a:lnTo>
                    <a:pt x="448856" y="781900"/>
                  </a:lnTo>
                  <a:lnTo>
                    <a:pt x="496417" y="774217"/>
                  </a:lnTo>
                  <a:lnTo>
                    <a:pt x="541782" y="760730"/>
                  </a:lnTo>
                  <a:lnTo>
                    <a:pt x="584301" y="741845"/>
                  </a:lnTo>
                  <a:lnTo>
                    <a:pt x="623303" y="717994"/>
                  </a:lnTo>
                  <a:lnTo>
                    <a:pt x="658114" y="689559"/>
                  </a:lnTo>
                  <a:lnTo>
                    <a:pt x="679602" y="666191"/>
                  </a:lnTo>
                  <a:lnTo>
                    <a:pt x="688086" y="656971"/>
                  </a:lnTo>
                  <a:lnTo>
                    <a:pt x="712546" y="620623"/>
                  </a:lnTo>
                  <a:lnTo>
                    <a:pt x="730834" y="580936"/>
                  </a:lnTo>
                  <a:lnTo>
                    <a:pt x="742302" y="538327"/>
                  </a:lnTo>
                  <a:lnTo>
                    <a:pt x="746264" y="493191"/>
                  </a:lnTo>
                  <a:lnTo>
                    <a:pt x="744245" y="452653"/>
                  </a:lnTo>
                  <a:lnTo>
                    <a:pt x="737958" y="413283"/>
                  </a:lnTo>
                  <a:lnTo>
                    <a:pt x="727075" y="375488"/>
                  </a:lnTo>
                  <a:lnTo>
                    <a:pt x="711288" y="339661"/>
                  </a:lnTo>
                  <a:lnTo>
                    <a:pt x="692099" y="309118"/>
                  </a:lnTo>
                  <a:lnTo>
                    <a:pt x="690283" y="306222"/>
                  </a:lnTo>
                  <a:lnTo>
                    <a:pt x="663714" y="275539"/>
                  </a:lnTo>
                  <a:lnTo>
                    <a:pt x="631266" y="248043"/>
                  </a:lnTo>
                  <a:lnTo>
                    <a:pt x="592632" y="224129"/>
                  </a:lnTo>
                  <a:lnTo>
                    <a:pt x="554990" y="207530"/>
                  </a:lnTo>
                  <a:lnTo>
                    <a:pt x="554990" y="478650"/>
                  </a:lnTo>
                  <a:lnTo>
                    <a:pt x="548843" y="524725"/>
                  </a:lnTo>
                  <a:lnTo>
                    <a:pt x="531190" y="565962"/>
                  </a:lnTo>
                  <a:lnTo>
                    <a:pt x="503237" y="601408"/>
                  </a:lnTo>
                  <a:lnTo>
                    <a:pt x="466191" y="630097"/>
                  </a:lnTo>
                  <a:lnTo>
                    <a:pt x="421271" y="651090"/>
                  </a:lnTo>
                  <a:lnTo>
                    <a:pt x="369671" y="663448"/>
                  </a:lnTo>
                  <a:lnTo>
                    <a:pt x="325513" y="666191"/>
                  </a:lnTo>
                  <a:lnTo>
                    <a:pt x="184531" y="666191"/>
                  </a:lnTo>
                  <a:lnTo>
                    <a:pt x="184531" y="310883"/>
                  </a:lnTo>
                  <a:lnTo>
                    <a:pt x="254723" y="309333"/>
                  </a:lnTo>
                  <a:lnTo>
                    <a:pt x="345147" y="309295"/>
                  </a:lnTo>
                  <a:lnTo>
                    <a:pt x="352856" y="309587"/>
                  </a:lnTo>
                  <a:lnTo>
                    <a:pt x="428929" y="320725"/>
                  </a:lnTo>
                  <a:lnTo>
                    <a:pt x="476008" y="339750"/>
                  </a:lnTo>
                  <a:lnTo>
                    <a:pt x="511517" y="366318"/>
                  </a:lnTo>
                  <a:lnTo>
                    <a:pt x="536092" y="399173"/>
                  </a:lnTo>
                  <a:lnTo>
                    <a:pt x="550379" y="437045"/>
                  </a:lnTo>
                  <a:lnTo>
                    <a:pt x="554990" y="478650"/>
                  </a:lnTo>
                  <a:lnTo>
                    <a:pt x="554990" y="207530"/>
                  </a:lnTo>
                  <a:lnTo>
                    <a:pt x="495477" y="188645"/>
                  </a:lnTo>
                  <a:lnTo>
                    <a:pt x="436321" y="177876"/>
                  </a:lnTo>
                  <a:lnTo>
                    <a:pt x="369671" y="172288"/>
                  </a:lnTo>
                  <a:lnTo>
                    <a:pt x="333057" y="171221"/>
                  </a:lnTo>
                  <a:lnTo>
                    <a:pt x="199250" y="172694"/>
                  </a:lnTo>
                  <a:lnTo>
                    <a:pt x="95250" y="175920"/>
                  </a:lnTo>
                  <a:lnTo>
                    <a:pt x="27863" y="179158"/>
                  </a:lnTo>
                  <a:lnTo>
                    <a:pt x="3886" y="180619"/>
                  </a:lnTo>
                  <a:lnTo>
                    <a:pt x="9017" y="237007"/>
                  </a:lnTo>
                  <a:lnTo>
                    <a:pt x="11645" y="270891"/>
                  </a:lnTo>
                  <a:lnTo>
                    <a:pt x="12623" y="295859"/>
                  </a:lnTo>
                  <a:lnTo>
                    <a:pt x="12674" y="306222"/>
                  </a:lnTo>
                  <a:lnTo>
                    <a:pt x="12763" y="1035062"/>
                  </a:lnTo>
                  <a:lnTo>
                    <a:pt x="10769" y="1083513"/>
                  </a:lnTo>
                  <a:lnTo>
                    <a:pt x="6375" y="1126451"/>
                  </a:lnTo>
                  <a:lnTo>
                    <a:pt x="1993" y="1157147"/>
                  </a:lnTo>
                  <a:lnTo>
                    <a:pt x="0" y="1168869"/>
                  </a:lnTo>
                  <a:lnTo>
                    <a:pt x="197205" y="1168869"/>
                  </a:lnTo>
                  <a:lnTo>
                    <a:pt x="189877" y="1128026"/>
                  </a:lnTo>
                  <a:lnTo>
                    <a:pt x="184721" y="1068451"/>
                  </a:lnTo>
                  <a:lnTo>
                    <a:pt x="184531" y="733501"/>
                  </a:lnTo>
                  <a:lnTo>
                    <a:pt x="369671" y="927150"/>
                  </a:lnTo>
                  <a:lnTo>
                    <a:pt x="463308" y="1024077"/>
                  </a:lnTo>
                  <a:lnTo>
                    <a:pt x="512445" y="1073340"/>
                  </a:lnTo>
                  <a:lnTo>
                    <a:pt x="564172" y="1120152"/>
                  </a:lnTo>
                  <a:lnTo>
                    <a:pt x="605053" y="1155128"/>
                  </a:lnTo>
                  <a:lnTo>
                    <a:pt x="621677" y="1168869"/>
                  </a:lnTo>
                  <a:lnTo>
                    <a:pt x="882281" y="1168869"/>
                  </a:lnTo>
                  <a:close/>
                </a:path>
                <a:path w="2233930" h="1172845">
                  <a:moveTo>
                    <a:pt x="1530057" y="191858"/>
                  </a:moveTo>
                  <a:lnTo>
                    <a:pt x="773861" y="191858"/>
                  </a:lnTo>
                  <a:lnTo>
                    <a:pt x="780148" y="351739"/>
                  </a:lnTo>
                  <a:lnTo>
                    <a:pt x="826236" y="348272"/>
                  </a:lnTo>
                  <a:lnTo>
                    <a:pt x="875588" y="346176"/>
                  </a:lnTo>
                  <a:lnTo>
                    <a:pt x="925322" y="345097"/>
                  </a:lnTo>
                  <a:lnTo>
                    <a:pt x="972515" y="344703"/>
                  </a:lnTo>
                  <a:lnTo>
                    <a:pt x="1060983" y="344639"/>
                  </a:lnTo>
                  <a:lnTo>
                    <a:pt x="1060983" y="1033005"/>
                  </a:lnTo>
                  <a:lnTo>
                    <a:pt x="1060805" y="1070838"/>
                  </a:lnTo>
                  <a:lnTo>
                    <a:pt x="1059611" y="1097597"/>
                  </a:lnTo>
                  <a:lnTo>
                    <a:pt x="1056373" y="1126032"/>
                  </a:lnTo>
                  <a:lnTo>
                    <a:pt x="1050074" y="1168844"/>
                  </a:lnTo>
                  <a:lnTo>
                    <a:pt x="1245235" y="1168844"/>
                  </a:lnTo>
                  <a:lnTo>
                    <a:pt x="1243266" y="1156550"/>
                  </a:lnTo>
                  <a:lnTo>
                    <a:pt x="1238948" y="1124737"/>
                  </a:lnTo>
                  <a:lnTo>
                    <a:pt x="1234617" y="1081011"/>
                  </a:lnTo>
                  <a:lnTo>
                    <a:pt x="1232649" y="1033005"/>
                  </a:lnTo>
                  <a:lnTo>
                    <a:pt x="1232649" y="344639"/>
                  </a:lnTo>
                  <a:lnTo>
                    <a:pt x="1332496" y="344703"/>
                  </a:lnTo>
                  <a:lnTo>
                    <a:pt x="1379905" y="345097"/>
                  </a:lnTo>
                  <a:lnTo>
                    <a:pt x="1429702" y="346176"/>
                  </a:lnTo>
                  <a:lnTo>
                    <a:pt x="1479334" y="348272"/>
                  </a:lnTo>
                  <a:lnTo>
                    <a:pt x="1526247" y="351739"/>
                  </a:lnTo>
                  <a:lnTo>
                    <a:pt x="1530057" y="191858"/>
                  </a:lnTo>
                  <a:close/>
                </a:path>
                <a:path w="2233930" h="1172845">
                  <a:moveTo>
                    <a:pt x="2224201" y="25806"/>
                  </a:moveTo>
                  <a:lnTo>
                    <a:pt x="2177377" y="14820"/>
                  </a:lnTo>
                  <a:lnTo>
                    <a:pt x="2130691" y="6718"/>
                  </a:lnTo>
                  <a:lnTo>
                    <a:pt x="2082939" y="1714"/>
                  </a:lnTo>
                  <a:lnTo>
                    <a:pt x="2032927" y="0"/>
                  </a:lnTo>
                  <a:lnTo>
                    <a:pt x="1981200" y="1447"/>
                  </a:lnTo>
                  <a:lnTo>
                    <a:pt x="1930476" y="5829"/>
                  </a:lnTo>
                  <a:lnTo>
                    <a:pt x="1880793" y="13220"/>
                  </a:lnTo>
                  <a:lnTo>
                    <a:pt x="1832190" y="23685"/>
                  </a:lnTo>
                  <a:lnTo>
                    <a:pt x="1784680" y="37312"/>
                  </a:lnTo>
                  <a:lnTo>
                    <a:pt x="1738312" y="54152"/>
                  </a:lnTo>
                  <a:lnTo>
                    <a:pt x="1693113" y="74295"/>
                  </a:lnTo>
                  <a:lnTo>
                    <a:pt x="1649107" y="97815"/>
                  </a:lnTo>
                  <a:lnTo>
                    <a:pt x="1606334" y="124764"/>
                  </a:lnTo>
                  <a:lnTo>
                    <a:pt x="1604467" y="242087"/>
                  </a:lnTo>
                  <a:lnTo>
                    <a:pt x="1645170" y="208762"/>
                  </a:lnTo>
                  <a:lnTo>
                    <a:pt x="1687614" y="179539"/>
                  </a:lnTo>
                  <a:lnTo>
                    <a:pt x="1731772" y="154355"/>
                  </a:lnTo>
                  <a:lnTo>
                    <a:pt x="1777657" y="133172"/>
                  </a:lnTo>
                  <a:lnTo>
                    <a:pt x="1825256" y="115938"/>
                  </a:lnTo>
                  <a:lnTo>
                    <a:pt x="1874596" y="102628"/>
                  </a:lnTo>
                  <a:lnTo>
                    <a:pt x="1925650" y="93167"/>
                  </a:lnTo>
                  <a:lnTo>
                    <a:pt x="1978431" y="87528"/>
                  </a:lnTo>
                  <a:lnTo>
                    <a:pt x="2032927" y="85661"/>
                  </a:lnTo>
                  <a:lnTo>
                    <a:pt x="2080450" y="87566"/>
                  </a:lnTo>
                  <a:lnTo>
                    <a:pt x="2129663" y="92951"/>
                  </a:lnTo>
                  <a:lnTo>
                    <a:pt x="2177859" y="101295"/>
                  </a:lnTo>
                  <a:lnTo>
                    <a:pt x="2222335" y="112090"/>
                  </a:lnTo>
                  <a:lnTo>
                    <a:pt x="2224201" y="25806"/>
                  </a:lnTo>
                  <a:close/>
                </a:path>
                <a:path w="2233930" h="1172845">
                  <a:moveTo>
                    <a:pt x="2233765" y="1136738"/>
                  </a:moveTo>
                  <a:lnTo>
                    <a:pt x="2230043" y="980846"/>
                  </a:lnTo>
                  <a:lnTo>
                    <a:pt x="2171141" y="1007516"/>
                  </a:lnTo>
                  <a:lnTo>
                    <a:pt x="2129612" y="1021207"/>
                  </a:lnTo>
                  <a:lnTo>
                    <a:pt x="2085733" y="1026248"/>
                  </a:lnTo>
                  <a:lnTo>
                    <a:pt x="2019808" y="1026960"/>
                  </a:lnTo>
                  <a:lnTo>
                    <a:pt x="1973846" y="1023988"/>
                  </a:lnTo>
                  <a:lnTo>
                    <a:pt x="1929663" y="1015263"/>
                  </a:lnTo>
                  <a:lnTo>
                    <a:pt x="1887651" y="1001115"/>
                  </a:lnTo>
                  <a:lnTo>
                    <a:pt x="1848218" y="981875"/>
                  </a:lnTo>
                  <a:lnTo>
                    <a:pt x="1811769" y="957859"/>
                  </a:lnTo>
                  <a:lnTo>
                    <a:pt x="1778711" y="929386"/>
                  </a:lnTo>
                  <a:lnTo>
                    <a:pt x="1749463" y="896785"/>
                  </a:lnTo>
                  <a:lnTo>
                    <a:pt x="1724418" y="860386"/>
                  </a:lnTo>
                  <a:lnTo>
                    <a:pt x="1703984" y="820508"/>
                  </a:lnTo>
                  <a:lnTo>
                    <a:pt x="1688566" y="777468"/>
                  </a:lnTo>
                  <a:lnTo>
                    <a:pt x="1678584" y="731596"/>
                  </a:lnTo>
                  <a:lnTo>
                    <a:pt x="2002688" y="731596"/>
                  </a:lnTo>
                  <a:lnTo>
                    <a:pt x="2035556" y="732802"/>
                  </a:lnTo>
                  <a:lnTo>
                    <a:pt x="2073021" y="735457"/>
                  </a:lnTo>
                  <a:lnTo>
                    <a:pt x="2116544" y="739305"/>
                  </a:lnTo>
                  <a:lnTo>
                    <a:pt x="2116544" y="595757"/>
                  </a:lnTo>
                  <a:lnTo>
                    <a:pt x="2071585" y="599033"/>
                  </a:lnTo>
                  <a:lnTo>
                    <a:pt x="2044179" y="600722"/>
                  </a:lnTo>
                  <a:lnTo>
                    <a:pt x="2023135" y="601345"/>
                  </a:lnTo>
                  <a:lnTo>
                    <a:pt x="1678584" y="601433"/>
                  </a:lnTo>
                  <a:lnTo>
                    <a:pt x="1691386" y="552157"/>
                  </a:lnTo>
                  <a:lnTo>
                    <a:pt x="1710169" y="506437"/>
                  </a:lnTo>
                  <a:lnTo>
                    <a:pt x="1734477" y="464642"/>
                  </a:lnTo>
                  <a:lnTo>
                    <a:pt x="1763826" y="427164"/>
                  </a:lnTo>
                  <a:lnTo>
                    <a:pt x="1797748" y="394398"/>
                  </a:lnTo>
                  <a:lnTo>
                    <a:pt x="1835797" y="366725"/>
                  </a:lnTo>
                  <a:lnTo>
                    <a:pt x="1877491" y="344525"/>
                  </a:lnTo>
                  <a:lnTo>
                    <a:pt x="1922373" y="328193"/>
                  </a:lnTo>
                  <a:lnTo>
                    <a:pt x="1969960" y="318109"/>
                  </a:lnTo>
                  <a:lnTo>
                    <a:pt x="2019808" y="314667"/>
                  </a:lnTo>
                  <a:lnTo>
                    <a:pt x="2088591" y="321030"/>
                  </a:lnTo>
                  <a:lnTo>
                    <a:pt x="2152866" y="335051"/>
                  </a:lnTo>
                  <a:lnTo>
                    <a:pt x="2200402" y="349072"/>
                  </a:lnTo>
                  <a:lnTo>
                    <a:pt x="2218956" y="355447"/>
                  </a:lnTo>
                  <a:lnTo>
                    <a:pt x="2220823" y="204533"/>
                  </a:lnTo>
                  <a:lnTo>
                    <a:pt x="2173935" y="187464"/>
                  </a:lnTo>
                  <a:lnTo>
                    <a:pt x="2137372" y="178689"/>
                  </a:lnTo>
                  <a:lnTo>
                    <a:pt x="2092274" y="175463"/>
                  </a:lnTo>
                  <a:lnTo>
                    <a:pt x="2019808" y="175006"/>
                  </a:lnTo>
                  <a:lnTo>
                    <a:pt x="1972640" y="176987"/>
                  </a:lnTo>
                  <a:lnTo>
                    <a:pt x="1926361" y="182841"/>
                  </a:lnTo>
                  <a:lnTo>
                    <a:pt x="1881200" y="192405"/>
                  </a:lnTo>
                  <a:lnTo>
                    <a:pt x="1837347" y="205511"/>
                  </a:lnTo>
                  <a:lnTo>
                    <a:pt x="1795043" y="221983"/>
                  </a:lnTo>
                  <a:lnTo>
                    <a:pt x="1754505" y="241681"/>
                  </a:lnTo>
                  <a:lnTo>
                    <a:pt x="1715947" y="264439"/>
                  </a:lnTo>
                  <a:lnTo>
                    <a:pt x="1679587" y="290080"/>
                  </a:lnTo>
                  <a:lnTo>
                    <a:pt x="1645640" y="318465"/>
                  </a:lnTo>
                  <a:lnTo>
                    <a:pt x="1614347" y="349402"/>
                  </a:lnTo>
                  <a:lnTo>
                    <a:pt x="1585912" y="382752"/>
                  </a:lnTo>
                  <a:lnTo>
                    <a:pt x="1560550" y="418338"/>
                  </a:lnTo>
                  <a:lnTo>
                    <a:pt x="1538490" y="456006"/>
                  </a:lnTo>
                  <a:lnTo>
                    <a:pt x="1519948" y="495604"/>
                  </a:lnTo>
                  <a:lnTo>
                    <a:pt x="1505153" y="536943"/>
                  </a:lnTo>
                  <a:lnTo>
                    <a:pt x="1494307" y="579882"/>
                  </a:lnTo>
                  <a:lnTo>
                    <a:pt x="1487639" y="624243"/>
                  </a:lnTo>
                  <a:lnTo>
                    <a:pt x="1485366" y="669874"/>
                  </a:lnTo>
                  <a:lnTo>
                    <a:pt x="1487639" y="718985"/>
                  </a:lnTo>
                  <a:lnTo>
                    <a:pt x="1494307" y="766178"/>
                  </a:lnTo>
                  <a:lnTo>
                    <a:pt x="1505153" y="811352"/>
                  </a:lnTo>
                  <a:lnTo>
                    <a:pt x="1519948" y="854392"/>
                  </a:lnTo>
                  <a:lnTo>
                    <a:pt x="1538490" y="895197"/>
                  </a:lnTo>
                  <a:lnTo>
                    <a:pt x="1560550" y="933653"/>
                  </a:lnTo>
                  <a:lnTo>
                    <a:pt x="1585912" y="969657"/>
                  </a:lnTo>
                  <a:lnTo>
                    <a:pt x="1614347" y="1003096"/>
                  </a:lnTo>
                  <a:lnTo>
                    <a:pt x="1645640" y="1033868"/>
                  </a:lnTo>
                  <a:lnTo>
                    <a:pt x="1679587" y="1061859"/>
                  </a:lnTo>
                  <a:lnTo>
                    <a:pt x="1715947" y="1086967"/>
                  </a:lnTo>
                  <a:lnTo>
                    <a:pt x="1754505" y="1109065"/>
                  </a:lnTo>
                  <a:lnTo>
                    <a:pt x="1795043" y="1128077"/>
                  </a:lnTo>
                  <a:lnTo>
                    <a:pt x="1837347" y="1143863"/>
                  </a:lnTo>
                  <a:lnTo>
                    <a:pt x="1881200" y="1156335"/>
                  </a:lnTo>
                  <a:lnTo>
                    <a:pt x="1926361" y="1165377"/>
                  </a:lnTo>
                  <a:lnTo>
                    <a:pt x="1972640" y="1170889"/>
                  </a:lnTo>
                  <a:lnTo>
                    <a:pt x="2019808" y="1172743"/>
                  </a:lnTo>
                  <a:lnTo>
                    <a:pt x="2109724" y="1167117"/>
                  </a:lnTo>
                  <a:lnTo>
                    <a:pt x="2176996" y="1154747"/>
                  </a:lnTo>
                  <a:lnTo>
                    <a:pt x="2219160" y="1142365"/>
                  </a:lnTo>
                  <a:lnTo>
                    <a:pt x="2233765" y="1136738"/>
                  </a:lnTo>
                  <a:close/>
                </a:path>
              </a:pathLst>
            </a:custGeom>
            <a:solidFill>
              <a:srgbClr val="FFFFFF">
                <a:alpha val="41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16762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5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100" y="11141024"/>
                  </a:moveTo>
                  <a:lnTo>
                    <a:pt x="0" y="11141024"/>
                  </a:lnTo>
                  <a:lnTo>
                    <a:pt x="0" y="11308550"/>
                  </a:lnTo>
                  <a:lnTo>
                    <a:pt x="20104100" y="11308550"/>
                  </a:lnTo>
                  <a:lnTo>
                    <a:pt x="20104100" y="11141024"/>
                  </a:lnTo>
                  <a:close/>
                </a:path>
                <a:path w="20104100" h="11308715">
                  <a:moveTo>
                    <a:pt x="20104100" y="0"/>
                  </a:moveTo>
                  <a:lnTo>
                    <a:pt x="0" y="0"/>
                  </a:lnTo>
                  <a:lnTo>
                    <a:pt x="0" y="167538"/>
                  </a:lnTo>
                  <a:lnTo>
                    <a:pt x="20104100" y="167538"/>
                  </a:lnTo>
                  <a:lnTo>
                    <a:pt x="20104100" y="0"/>
                  </a:lnTo>
                  <a:close/>
                </a:path>
              </a:pathLst>
            </a:custGeom>
            <a:solidFill>
              <a:srgbClr val="FC8F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04030" y="3549352"/>
            <a:ext cx="11253470" cy="4673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0500" spc="-1785" dirty="0"/>
              <a:t>Audio</a:t>
            </a:r>
            <a:endParaRPr sz="30500"/>
          </a:p>
        </p:txBody>
      </p:sp>
      <p:pic>
        <p:nvPicPr>
          <p:cNvPr id="8" name="Picture 7" descr="A picture containing text, human face, clothing, person&#10;&#10;Description automatically generated">
            <a:extLst>
              <a:ext uri="{FF2B5EF4-FFF2-40B4-BE49-F238E27FC236}">
                <a16:creationId xmlns:a16="http://schemas.microsoft.com/office/drawing/2014/main" id="{0A9B477E-B07F-F869-6027-A345F4014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640" y="3624712"/>
            <a:ext cx="3154094" cy="6826248"/>
          </a:xfrm>
          <a:prstGeom prst="rect">
            <a:avLst/>
          </a:prstGeom>
        </p:spPr>
      </p:pic>
      <p:pic>
        <p:nvPicPr>
          <p:cNvPr id="9" name="Picture 8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5F95F9AF-FEB2-85DD-50EB-10D802AE2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6250" y="3624710"/>
            <a:ext cx="3154094" cy="68262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962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54354"/>
              <a:ext cx="20104099" cy="111479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0104100" cy="167640"/>
            </a:xfrm>
            <a:custGeom>
              <a:avLst/>
              <a:gdLst/>
              <a:ahLst/>
              <a:cxnLst/>
              <a:rect l="l" t="t" r="r" b="b"/>
              <a:pathLst>
                <a:path w="20104100" h="167640">
                  <a:moveTo>
                    <a:pt x="20104099" y="0"/>
                  </a:moveTo>
                  <a:lnTo>
                    <a:pt x="0" y="0"/>
                  </a:lnTo>
                  <a:lnTo>
                    <a:pt x="0" y="167534"/>
                  </a:lnTo>
                  <a:lnTo>
                    <a:pt x="20104099" y="16753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C8F8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1141022"/>
              <a:ext cx="20104099" cy="16753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66854" y="584140"/>
            <a:ext cx="17871996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6600" spc="-575" dirty="0"/>
              <a:t>RTÉ Audio – Unique Browsers Per Month</a:t>
            </a:r>
            <a:endParaRPr sz="6600" spc="-65" dirty="0"/>
          </a:p>
        </p:txBody>
      </p:sp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0EF8A1F7-3191-ACB6-88E2-3C7CE8586C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00568"/>
              </p:ext>
            </p:extLst>
          </p:nvPr>
        </p:nvGraphicFramePr>
        <p:xfrm>
          <a:off x="488950" y="2334935"/>
          <a:ext cx="19126200" cy="746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7507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7396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54354"/>
              <a:ext cx="20104099" cy="111479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0104100" cy="167640"/>
            </a:xfrm>
            <a:custGeom>
              <a:avLst/>
              <a:gdLst/>
              <a:ahLst/>
              <a:cxnLst/>
              <a:rect l="l" t="t" r="r" b="b"/>
              <a:pathLst>
                <a:path w="20104100" h="167640">
                  <a:moveTo>
                    <a:pt x="20104099" y="0"/>
                  </a:moveTo>
                  <a:lnTo>
                    <a:pt x="0" y="0"/>
                  </a:lnTo>
                  <a:lnTo>
                    <a:pt x="0" y="167534"/>
                  </a:lnTo>
                  <a:lnTo>
                    <a:pt x="20104099" y="16753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C8F8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1141022"/>
              <a:ext cx="20104099" cy="16753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66854" y="584140"/>
            <a:ext cx="17871996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6600" spc="-575" dirty="0"/>
              <a:t>RTÉ Audio – Streams Per Month</a:t>
            </a:r>
            <a:endParaRPr sz="6600" spc="-65" dirty="0"/>
          </a:p>
        </p:txBody>
      </p:sp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0EF8A1F7-3191-ACB6-88E2-3C7CE8586C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9526404"/>
              </p:ext>
            </p:extLst>
          </p:nvPr>
        </p:nvGraphicFramePr>
        <p:xfrm>
          <a:off x="488950" y="2334935"/>
          <a:ext cx="19126200" cy="746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00772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240" y="635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4354"/>
              <a:ext cx="20104099" cy="111479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0104100" cy="167640"/>
            </a:xfrm>
            <a:custGeom>
              <a:avLst/>
              <a:gdLst/>
              <a:ahLst/>
              <a:cxnLst/>
              <a:rect l="l" t="t" r="r" b="b"/>
              <a:pathLst>
                <a:path w="20104100" h="167640">
                  <a:moveTo>
                    <a:pt x="20104099" y="0"/>
                  </a:moveTo>
                  <a:lnTo>
                    <a:pt x="0" y="0"/>
                  </a:lnTo>
                  <a:lnTo>
                    <a:pt x="0" y="167534"/>
                  </a:lnTo>
                  <a:lnTo>
                    <a:pt x="20104099" y="16753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C8F8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141022"/>
              <a:ext cx="20104099" cy="16753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66854" y="584140"/>
            <a:ext cx="17871996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6600" spc="-575" dirty="0"/>
              <a:t>RTÉ Audio Streams by Broadcast Type</a:t>
            </a:r>
            <a:endParaRPr sz="6600" spc="-65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C38E0F4-D9F5-45E3-804D-A65917D434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7044620"/>
              </p:ext>
            </p:extLst>
          </p:nvPr>
        </p:nvGraphicFramePr>
        <p:xfrm>
          <a:off x="3249652" y="2158042"/>
          <a:ext cx="13106400" cy="8033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370147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240" y="635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4354"/>
              <a:ext cx="20104099" cy="111479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0104100" cy="167640"/>
            </a:xfrm>
            <a:custGeom>
              <a:avLst/>
              <a:gdLst/>
              <a:ahLst/>
              <a:cxnLst/>
              <a:rect l="l" t="t" r="r" b="b"/>
              <a:pathLst>
                <a:path w="20104100" h="167640">
                  <a:moveTo>
                    <a:pt x="20104099" y="0"/>
                  </a:moveTo>
                  <a:lnTo>
                    <a:pt x="0" y="0"/>
                  </a:lnTo>
                  <a:lnTo>
                    <a:pt x="0" y="167534"/>
                  </a:lnTo>
                  <a:lnTo>
                    <a:pt x="20104099" y="16753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C8F8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141022"/>
              <a:ext cx="20104099" cy="16753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66854" y="584140"/>
            <a:ext cx="17871996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6600" spc="-575" dirty="0"/>
              <a:t>RTÉ Audio Streams by Device</a:t>
            </a:r>
            <a:endParaRPr sz="6600" spc="-65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C38E0F4-D9F5-45E3-804D-A65917D434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0268136"/>
              </p:ext>
            </p:extLst>
          </p:nvPr>
        </p:nvGraphicFramePr>
        <p:xfrm>
          <a:off x="3117850" y="2158042"/>
          <a:ext cx="13868400" cy="8033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98864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14425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4354"/>
              <a:ext cx="20104099" cy="111479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0104100" cy="167640"/>
            </a:xfrm>
            <a:custGeom>
              <a:avLst/>
              <a:gdLst/>
              <a:ahLst/>
              <a:cxnLst/>
              <a:rect l="l" t="t" r="r" b="b"/>
              <a:pathLst>
                <a:path w="20104100" h="167640">
                  <a:moveTo>
                    <a:pt x="20104099" y="0"/>
                  </a:moveTo>
                  <a:lnTo>
                    <a:pt x="0" y="0"/>
                  </a:lnTo>
                  <a:lnTo>
                    <a:pt x="0" y="167534"/>
                  </a:lnTo>
                  <a:lnTo>
                    <a:pt x="20104099" y="16753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C8F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141022"/>
              <a:ext cx="20104099" cy="16753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46230" y="3390328"/>
            <a:ext cx="8228965" cy="3228448"/>
          </a:xfrm>
          <a:prstGeom prst="rect">
            <a:avLst/>
          </a:prstGeom>
        </p:spPr>
        <p:txBody>
          <a:bodyPr vert="horz" wrap="square" lIns="0" tIns="179705" rIns="0" bIns="0" rtlCol="0">
            <a:spAutoFit/>
          </a:bodyPr>
          <a:lstStyle/>
          <a:p>
            <a:pPr marL="849630" indent="-837565">
              <a:lnSpc>
                <a:spcPct val="100000"/>
              </a:lnSpc>
              <a:spcBef>
                <a:spcPts val="1415"/>
              </a:spcBef>
              <a:buClr>
                <a:srgbClr val="FC8F85"/>
              </a:buClr>
              <a:buFont typeface="GoodPro-ExtdBlack"/>
              <a:buChar char="•"/>
              <a:tabLst>
                <a:tab pos="849630" algn="l"/>
                <a:tab pos="850265" algn="l"/>
              </a:tabLst>
            </a:pPr>
            <a:r>
              <a:rPr lang="en-GB" sz="4950" b="1" spc="-30" dirty="0">
                <a:solidFill>
                  <a:srgbClr val="FFFFFF"/>
                </a:solidFill>
                <a:latin typeface="Arial"/>
                <a:cs typeface="Arial"/>
              </a:rPr>
              <a:t>RTÉ News is the </a:t>
            </a:r>
            <a:br>
              <a:rPr lang="en-GB" sz="4950" b="1" spc="-3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GB" sz="4950" b="1" spc="-30" dirty="0">
                <a:solidFill>
                  <a:srgbClr val="FFFFFF"/>
                </a:solidFill>
                <a:latin typeface="Arial"/>
                <a:cs typeface="Arial"/>
              </a:rPr>
              <a:t>Number 1 news and entertainment app in Ireland</a:t>
            </a:r>
            <a:endParaRPr sz="4950" dirty="0">
              <a:latin typeface="Arial"/>
              <a:cs typeface="Arial"/>
            </a:endParaRP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2F69F36D-8EDD-2B78-E81C-0E463D062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1850" y="10494377"/>
            <a:ext cx="152508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IE" sz="2400" dirty="0">
                <a:solidFill>
                  <a:srgbClr val="7F7674"/>
                </a:solidFill>
                <a:latin typeface="Founders Grotesk"/>
                <a:ea typeface="Founders Grotesk"/>
                <a:cs typeface="Founders Grotesk"/>
                <a:sym typeface="Founders Grotesk"/>
              </a:rPr>
              <a:t>Source: B&amp;A Survey, Nov 2022 (Adults 18+ in Ireland)</a:t>
            </a:r>
            <a:endParaRPr lang="en-IE" sz="54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DC9573D-1C71-29CB-DA8F-8A37E359B5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9290300"/>
              </p:ext>
            </p:extLst>
          </p:nvPr>
        </p:nvGraphicFramePr>
        <p:xfrm>
          <a:off x="8528050" y="5846240"/>
          <a:ext cx="12018096" cy="4140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CF27FC0-AB4F-3A8A-B128-6CA23DD1D7B8}"/>
              </a:ext>
            </a:extLst>
          </p:cNvPr>
          <p:cNvSpPr/>
          <p:nvPr/>
        </p:nvSpPr>
        <p:spPr>
          <a:xfrm>
            <a:off x="11652250" y="5639933"/>
            <a:ext cx="64604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000" b="1" dirty="0">
                <a:solidFill>
                  <a:schemeClr val="bg1"/>
                </a:solidFill>
              </a:rPr>
              <a:t>News Apps Ever Use – November 2022 (Adults 18+)</a:t>
            </a:r>
            <a:endParaRPr lang="en-IE" sz="2000" dirty="0">
              <a:solidFill>
                <a:schemeClr val="bg1"/>
              </a:solidFill>
            </a:endParaRPr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B7349EF4-C2B4-3F1C-E94B-D63F88032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110" y="629567"/>
            <a:ext cx="4269351" cy="4446931"/>
          </a:xfrm>
          <a:prstGeom prst="ellipse">
            <a:avLst/>
          </a:prstGeom>
          <a:solidFill>
            <a:srgbClr val="0091B2"/>
          </a:solidFill>
          <a:ln w="76200" algn="ctr">
            <a:solidFill>
              <a:schemeClr val="bg1"/>
            </a:solidFill>
            <a:round/>
            <a:headEnd/>
            <a:tailEnd/>
          </a:ln>
        </p:spPr>
        <p:txBody>
          <a:bodyPr lIns="0" tIns="1080000" rIns="0" bIns="0" anchor="ctr"/>
          <a:lstStyle/>
          <a:p>
            <a:pPr algn="ctr" eaLnBrk="1" hangingPunct="1">
              <a:spcBef>
                <a:spcPct val="0"/>
              </a:spcBef>
              <a:buClr>
                <a:schemeClr val="bg1"/>
              </a:buClr>
              <a:buSzPct val="100000"/>
            </a:pPr>
            <a:r>
              <a:rPr lang="en-IE" altLang="ja-JP" sz="80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N</a:t>
            </a:r>
            <a:r>
              <a:rPr lang="en-IE" altLang="ja-JP" sz="8000" b="1" baseline="3000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o. </a:t>
            </a:r>
            <a:r>
              <a:rPr lang="en-IE" altLang="ja-JP" sz="80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1</a:t>
            </a:r>
            <a:endParaRPr lang="en-US" altLang="ja-JP" sz="8000" b="1" dirty="0">
              <a:solidFill>
                <a:schemeClr val="bg1"/>
              </a:solidFill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>
                <a:schemeClr val="bg1"/>
              </a:buClr>
              <a:buSzPct val="100000"/>
              <a:buFontTx/>
              <a:buChar char=" "/>
            </a:pPr>
            <a:r>
              <a:rPr lang="en-US" altLang="ja-JP" sz="40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News </a:t>
            </a:r>
          </a:p>
          <a:p>
            <a:pPr algn="ctr" eaLnBrk="1" hangingPunct="1">
              <a:spcBef>
                <a:spcPct val="0"/>
              </a:spcBef>
              <a:buClr>
                <a:schemeClr val="bg1"/>
              </a:buClr>
              <a:buSzPct val="100000"/>
              <a:buFontTx/>
              <a:buChar char=" "/>
            </a:pPr>
            <a:r>
              <a:rPr lang="en-US" altLang="ja-JP" sz="40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App</a:t>
            </a:r>
            <a:endParaRPr lang="en-IE" altLang="ja-JP" sz="4000" b="1" dirty="0">
              <a:solidFill>
                <a:schemeClr val="bg1"/>
              </a:solidFill>
              <a:latin typeface="Arial" panose="020B0604020202020204" pitchFamily="34" charset="0"/>
              <a:ea typeface="ＭＳ Ｐゴシック" pitchFamily="50" charset="-128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>
                <a:schemeClr val="bg1"/>
              </a:buClr>
              <a:buSzPct val="100000"/>
              <a:buFontTx/>
              <a:buChar char=" "/>
            </a:pPr>
            <a:endParaRPr lang="en-IE" altLang="ja-JP" sz="4800" b="1" dirty="0">
              <a:solidFill>
                <a:schemeClr val="bg1"/>
              </a:solidFill>
              <a:latin typeface="Founders Grotesk Semibold" panose="020B0503030202060203" pitchFamily="34" charset="77"/>
              <a:ea typeface="ＭＳ Ｐゴシック" pitchFamily="50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bg1"/>
              </a:buClr>
              <a:buSzPct val="100000"/>
              <a:buFontTx/>
              <a:buChar char=" "/>
            </a:pPr>
            <a:endParaRPr lang="en-IE" altLang="ja-JP" sz="4800" b="1" dirty="0">
              <a:solidFill>
                <a:schemeClr val="bg1"/>
              </a:solidFill>
              <a:latin typeface="Founders Grotesk Semibold" panose="020B0503030202060203" pitchFamily="34" charset="77"/>
              <a:ea typeface="ＭＳ Ｐゴシック" pitchFamily="50" charset="-128"/>
            </a:endParaRPr>
          </a:p>
          <a:p>
            <a:pPr algn="ctr" eaLnBrk="1" hangingPunct="1">
              <a:spcBef>
                <a:spcPct val="0"/>
              </a:spcBef>
              <a:buClr>
                <a:schemeClr val="bg1"/>
              </a:buClr>
              <a:buSzPct val="100000"/>
              <a:buFontTx/>
              <a:buChar char=" "/>
            </a:pPr>
            <a:endParaRPr lang="en-US" altLang="ja-JP" sz="4800" b="1" dirty="0">
              <a:solidFill>
                <a:schemeClr val="bg1"/>
              </a:solidFill>
              <a:latin typeface="Founders Grotesk Semibold" panose="020B0503030202060203" pitchFamily="34" charset="77"/>
              <a:ea typeface="ＭＳ Ｐゴシック" pitchFamily="50" charset="-128"/>
            </a:endParaRPr>
          </a:p>
        </p:txBody>
      </p:sp>
      <p:sp>
        <p:nvSpPr>
          <p:cNvPr id="10" name="Oval 4">
            <a:extLst>
              <a:ext uri="{FF2B5EF4-FFF2-40B4-BE49-F238E27FC236}">
                <a16:creationId xmlns:a16="http://schemas.microsoft.com/office/drawing/2014/main" id="{A7751CDD-9ED9-B075-3903-ED3F53B72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62250" y="584140"/>
            <a:ext cx="4430401" cy="4446932"/>
          </a:xfrm>
          <a:prstGeom prst="ellipse">
            <a:avLst/>
          </a:prstGeom>
          <a:solidFill>
            <a:srgbClr val="62B3E4"/>
          </a:solidFill>
          <a:ln w="76200" algn="ctr">
            <a:solidFill>
              <a:schemeClr val="bg1"/>
            </a:solidFill>
            <a:round/>
            <a:headEnd/>
            <a:tailEnd/>
          </a:ln>
        </p:spPr>
        <p:txBody>
          <a:bodyPr lIns="0" tIns="1080000" rIns="0" bIns="0" anchor="ctr"/>
          <a:lstStyle/>
          <a:p>
            <a:pPr algn="ctr">
              <a:spcBef>
                <a:spcPct val="0"/>
              </a:spcBef>
              <a:buClr>
                <a:schemeClr val="bg1"/>
              </a:buClr>
              <a:buSzPct val="100000"/>
              <a:buFontTx/>
              <a:buChar char=" "/>
            </a:pPr>
            <a:r>
              <a:rPr lang="en-US" altLang="ja-JP" sz="48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3.1m</a:t>
            </a:r>
          </a:p>
          <a:p>
            <a:pPr algn="ctr">
              <a:spcBef>
                <a:spcPct val="0"/>
              </a:spcBef>
              <a:buClr>
                <a:schemeClr val="bg1"/>
              </a:buClr>
              <a:buSzPct val="100000"/>
              <a:buFontTx/>
              <a:buChar char=" "/>
            </a:pPr>
            <a:r>
              <a:rPr lang="en-IE" altLang="ja-JP" sz="40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App</a:t>
            </a:r>
          </a:p>
          <a:p>
            <a:pPr algn="ctr">
              <a:spcBef>
                <a:spcPct val="0"/>
              </a:spcBef>
              <a:buClr>
                <a:schemeClr val="bg1"/>
              </a:buClr>
              <a:buSzPct val="100000"/>
              <a:buFontTx/>
              <a:buChar char=" "/>
            </a:pPr>
            <a:r>
              <a:rPr lang="en-IE" altLang="ja-JP" sz="40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rPr>
              <a:t>Downloads</a:t>
            </a:r>
          </a:p>
          <a:p>
            <a:pPr algn="ctr">
              <a:spcBef>
                <a:spcPct val="0"/>
              </a:spcBef>
              <a:buClr>
                <a:schemeClr val="bg1"/>
              </a:buClr>
              <a:buSzPct val="100000"/>
              <a:buFontTx/>
              <a:buChar char=" "/>
            </a:pPr>
            <a:endParaRPr lang="en-IE" altLang="ja-JP" sz="5400" b="1" dirty="0">
              <a:solidFill>
                <a:schemeClr val="bg1"/>
              </a:solidFill>
              <a:latin typeface="Founders Grotesk Semibold" panose="020B0503030202060203" pitchFamily="34" charset="77"/>
              <a:ea typeface="ＭＳ Ｐゴシック" pitchFamily="50" charset="-128"/>
            </a:endParaRPr>
          </a:p>
          <a:p>
            <a:pPr algn="ctr">
              <a:spcBef>
                <a:spcPct val="0"/>
              </a:spcBef>
              <a:buClr>
                <a:schemeClr val="bg1"/>
              </a:buClr>
              <a:buSzPct val="100000"/>
              <a:buFontTx/>
              <a:buChar char=" "/>
            </a:pPr>
            <a:endParaRPr lang="en-US" altLang="ja-JP" sz="5400" b="1" dirty="0">
              <a:solidFill>
                <a:schemeClr val="bg1"/>
              </a:solidFill>
              <a:latin typeface="Founders Grotesk Semibold" panose="020B0503030202060203" pitchFamily="34" charset="77"/>
              <a:ea typeface="ＭＳ Ｐゴシック" pitchFamily="50" charset="-128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745D076-FFAA-EF28-E886-050B86029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7250" y="3778746"/>
            <a:ext cx="934808" cy="93480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58B104-6790-0B99-E9A0-943E117544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6128" y="3841800"/>
            <a:ext cx="1102644" cy="110264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4684712-F37A-97A3-7FD3-123593F6D4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443" y="730404"/>
            <a:ext cx="8110538" cy="20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13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034" y="-72752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54354"/>
              <a:ext cx="20104099" cy="111479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0104100" cy="167640"/>
            </a:xfrm>
            <a:custGeom>
              <a:avLst/>
              <a:gdLst/>
              <a:ahLst/>
              <a:cxnLst/>
              <a:rect l="l" t="t" r="r" b="b"/>
              <a:pathLst>
                <a:path w="20104100" h="167640">
                  <a:moveTo>
                    <a:pt x="20104099" y="0"/>
                  </a:moveTo>
                  <a:lnTo>
                    <a:pt x="0" y="0"/>
                  </a:lnTo>
                  <a:lnTo>
                    <a:pt x="0" y="167534"/>
                  </a:lnTo>
                  <a:lnTo>
                    <a:pt x="20104099" y="16753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C8F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1141022"/>
              <a:ext cx="20104099" cy="16753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46230" y="3390328"/>
            <a:ext cx="8228965" cy="2466701"/>
          </a:xfrm>
          <a:prstGeom prst="rect">
            <a:avLst/>
          </a:prstGeom>
        </p:spPr>
        <p:txBody>
          <a:bodyPr vert="horz" wrap="square" lIns="0" tIns="179705" rIns="0" bIns="0" rtlCol="0">
            <a:spAutoFit/>
          </a:bodyPr>
          <a:lstStyle/>
          <a:p>
            <a:pPr marL="849630" indent="-837565">
              <a:lnSpc>
                <a:spcPct val="100000"/>
              </a:lnSpc>
              <a:spcBef>
                <a:spcPts val="1415"/>
              </a:spcBef>
              <a:buClr>
                <a:srgbClr val="FC8F85"/>
              </a:buClr>
              <a:buFont typeface="GoodPro-ExtdBlack"/>
              <a:buChar char="•"/>
              <a:tabLst>
                <a:tab pos="849630" algn="l"/>
                <a:tab pos="850265" algn="l"/>
              </a:tabLst>
            </a:pPr>
            <a:r>
              <a:rPr lang="en-GB" sz="4950" b="1" spc="-30" dirty="0">
                <a:solidFill>
                  <a:srgbClr val="FFFFFF"/>
                </a:solidFill>
                <a:latin typeface="Arial"/>
                <a:cs typeface="Arial"/>
              </a:rPr>
              <a:t>47% of Irish adults use a digital service from RTÉ every week (2022)</a:t>
            </a:r>
            <a:endParaRPr sz="495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66854" y="584140"/>
            <a:ext cx="13299996" cy="15350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pc="-575" dirty="0"/>
              <a:t>Digital Service Usage </a:t>
            </a:r>
            <a:endParaRPr spc="-65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EEECF88-792C-8910-1283-3583EE39DBF5}"/>
              </a:ext>
            </a:extLst>
          </p:cNvPr>
          <p:cNvGrpSpPr/>
          <p:nvPr/>
        </p:nvGrpSpPr>
        <p:grpSpPr>
          <a:xfrm>
            <a:off x="12947650" y="2535676"/>
            <a:ext cx="5965514" cy="7876698"/>
            <a:chOff x="10591006" y="4686926"/>
            <a:chExt cx="3510083" cy="4423404"/>
          </a:xfrm>
          <a:solidFill>
            <a:schemeClr val="accent1"/>
          </a:solidFill>
        </p:grpSpPr>
        <p:sp>
          <p:nvSpPr>
            <p:cNvPr id="13" name="Freeform 93">
              <a:extLst>
                <a:ext uri="{FF2B5EF4-FFF2-40B4-BE49-F238E27FC236}">
                  <a16:creationId xmlns:a16="http://schemas.microsoft.com/office/drawing/2014/main" id="{AFB8D460-0870-19E4-0B30-AED60AD28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2284" y="4686926"/>
              <a:ext cx="1203567" cy="1025549"/>
            </a:xfrm>
            <a:custGeom>
              <a:avLst/>
              <a:gdLst>
                <a:gd name="T0" fmla="*/ 319 w 319"/>
                <a:gd name="T1" fmla="*/ 38 h 264"/>
                <a:gd name="T2" fmla="*/ 259 w 319"/>
                <a:gd name="T3" fmla="*/ 0 h 264"/>
                <a:gd name="T4" fmla="*/ 228 w 319"/>
                <a:gd name="T5" fmla="*/ 34 h 264"/>
                <a:gd name="T6" fmla="*/ 233 w 319"/>
                <a:gd name="T7" fmla="*/ 87 h 264"/>
                <a:gd name="T8" fmla="*/ 197 w 319"/>
                <a:gd name="T9" fmla="*/ 121 h 264"/>
                <a:gd name="T10" fmla="*/ 210 w 319"/>
                <a:gd name="T11" fmla="*/ 34 h 264"/>
                <a:gd name="T12" fmla="*/ 174 w 319"/>
                <a:gd name="T13" fmla="*/ 38 h 264"/>
                <a:gd name="T14" fmla="*/ 175 w 319"/>
                <a:gd name="T15" fmla="*/ 85 h 264"/>
                <a:gd name="T16" fmla="*/ 140 w 319"/>
                <a:gd name="T17" fmla="*/ 45 h 264"/>
                <a:gd name="T18" fmla="*/ 112 w 319"/>
                <a:gd name="T19" fmla="*/ 72 h 264"/>
                <a:gd name="T20" fmla="*/ 85 w 319"/>
                <a:gd name="T21" fmla="*/ 61 h 264"/>
                <a:gd name="T22" fmla="*/ 70 w 319"/>
                <a:gd name="T23" fmla="*/ 145 h 264"/>
                <a:gd name="T24" fmla="*/ 40 w 319"/>
                <a:gd name="T25" fmla="*/ 155 h 264"/>
                <a:gd name="T26" fmla="*/ 61 w 319"/>
                <a:gd name="T27" fmla="*/ 174 h 264"/>
                <a:gd name="T28" fmla="*/ 0 w 319"/>
                <a:gd name="T29" fmla="*/ 196 h 264"/>
                <a:gd name="T30" fmla="*/ 108 w 319"/>
                <a:gd name="T31" fmla="*/ 216 h 264"/>
                <a:gd name="T32" fmla="*/ 77 w 319"/>
                <a:gd name="T33" fmla="*/ 260 h 264"/>
                <a:gd name="T34" fmla="*/ 114 w 319"/>
                <a:gd name="T35" fmla="*/ 264 h 264"/>
                <a:gd name="T36" fmla="*/ 128 w 319"/>
                <a:gd name="T37" fmla="*/ 245 h 264"/>
                <a:gd name="T38" fmla="*/ 189 w 319"/>
                <a:gd name="T39" fmla="*/ 215 h 264"/>
                <a:gd name="T40" fmla="*/ 145 w 319"/>
                <a:gd name="T41" fmla="*/ 215 h 264"/>
                <a:gd name="T42" fmla="*/ 159 w 319"/>
                <a:gd name="T43" fmla="*/ 184 h 264"/>
                <a:gd name="T44" fmla="*/ 217 w 319"/>
                <a:gd name="T45" fmla="*/ 184 h 264"/>
                <a:gd name="T46" fmla="*/ 226 w 319"/>
                <a:gd name="T47" fmla="*/ 134 h 264"/>
                <a:gd name="T48" fmla="*/ 261 w 319"/>
                <a:gd name="T49" fmla="*/ 100 h 264"/>
                <a:gd name="T50" fmla="*/ 319 w 319"/>
                <a:gd name="T51" fmla="*/ 38 h 264"/>
                <a:gd name="T52" fmla="*/ 319 w 319"/>
                <a:gd name="T53" fmla="*/ 38 h 264"/>
                <a:gd name="T54" fmla="*/ 319 w 319"/>
                <a:gd name="T55" fmla="*/ 38 h 26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19"/>
                <a:gd name="T85" fmla="*/ 0 h 264"/>
                <a:gd name="T86" fmla="*/ 319 w 319"/>
                <a:gd name="T87" fmla="*/ 264 h 26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19" h="264">
                  <a:moveTo>
                    <a:pt x="319" y="38"/>
                  </a:moveTo>
                  <a:lnTo>
                    <a:pt x="259" y="0"/>
                  </a:lnTo>
                  <a:lnTo>
                    <a:pt x="228" y="34"/>
                  </a:lnTo>
                  <a:lnTo>
                    <a:pt x="233" y="87"/>
                  </a:lnTo>
                  <a:lnTo>
                    <a:pt x="197" y="121"/>
                  </a:lnTo>
                  <a:lnTo>
                    <a:pt x="210" y="34"/>
                  </a:lnTo>
                  <a:lnTo>
                    <a:pt x="174" y="38"/>
                  </a:lnTo>
                  <a:lnTo>
                    <a:pt x="175" y="85"/>
                  </a:lnTo>
                  <a:lnTo>
                    <a:pt x="140" y="45"/>
                  </a:lnTo>
                  <a:lnTo>
                    <a:pt x="112" y="72"/>
                  </a:lnTo>
                  <a:lnTo>
                    <a:pt x="85" y="61"/>
                  </a:lnTo>
                  <a:lnTo>
                    <a:pt x="70" y="145"/>
                  </a:lnTo>
                  <a:lnTo>
                    <a:pt x="40" y="155"/>
                  </a:lnTo>
                  <a:lnTo>
                    <a:pt x="61" y="174"/>
                  </a:lnTo>
                  <a:lnTo>
                    <a:pt x="0" y="196"/>
                  </a:lnTo>
                  <a:lnTo>
                    <a:pt x="108" y="216"/>
                  </a:lnTo>
                  <a:lnTo>
                    <a:pt x="77" y="260"/>
                  </a:lnTo>
                  <a:lnTo>
                    <a:pt x="114" y="264"/>
                  </a:lnTo>
                  <a:lnTo>
                    <a:pt x="128" y="245"/>
                  </a:lnTo>
                  <a:lnTo>
                    <a:pt x="189" y="215"/>
                  </a:lnTo>
                  <a:lnTo>
                    <a:pt x="145" y="215"/>
                  </a:lnTo>
                  <a:lnTo>
                    <a:pt x="159" y="184"/>
                  </a:lnTo>
                  <a:lnTo>
                    <a:pt x="217" y="184"/>
                  </a:lnTo>
                  <a:lnTo>
                    <a:pt x="226" y="134"/>
                  </a:lnTo>
                  <a:lnTo>
                    <a:pt x="261" y="100"/>
                  </a:lnTo>
                  <a:lnTo>
                    <a:pt x="319" y="38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14" name="Freeform 94">
              <a:extLst>
                <a:ext uri="{FF2B5EF4-FFF2-40B4-BE49-F238E27FC236}">
                  <a16:creationId xmlns:a16="http://schemas.microsoft.com/office/drawing/2014/main" id="{04FAA6E6-5B51-456D-8F6E-C434367E1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7513" y="5739564"/>
              <a:ext cx="657899" cy="603719"/>
            </a:xfrm>
            <a:custGeom>
              <a:avLst/>
              <a:gdLst>
                <a:gd name="T0" fmla="*/ 127 w 174"/>
                <a:gd name="T1" fmla="*/ 0 h 155"/>
                <a:gd name="T2" fmla="*/ 87 w 174"/>
                <a:gd name="T3" fmla="*/ 15 h 155"/>
                <a:gd name="T4" fmla="*/ 103 w 174"/>
                <a:gd name="T5" fmla="*/ 59 h 155"/>
                <a:gd name="T6" fmla="*/ 25 w 174"/>
                <a:gd name="T7" fmla="*/ 26 h 155"/>
                <a:gd name="T8" fmla="*/ 0 w 174"/>
                <a:gd name="T9" fmla="*/ 48 h 155"/>
                <a:gd name="T10" fmla="*/ 0 w 174"/>
                <a:gd name="T11" fmla="*/ 74 h 155"/>
                <a:gd name="T12" fmla="*/ 36 w 174"/>
                <a:gd name="T13" fmla="*/ 82 h 155"/>
                <a:gd name="T14" fmla="*/ 25 w 174"/>
                <a:gd name="T15" fmla="*/ 115 h 155"/>
                <a:gd name="T16" fmla="*/ 62 w 174"/>
                <a:gd name="T17" fmla="*/ 134 h 155"/>
                <a:gd name="T18" fmla="*/ 75 w 174"/>
                <a:gd name="T19" fmla="*/ 117 h 155"/>
                <a:gd name="T20" fmla="*/ 85 w 174"/>
                <a:gd name="T21" fmla="*/ 141 h 155"/>
                <a:gd name="T22" fmla="*/ 129 w 174"/>
                <a:gd name="T23" fmla="*/ 155 h 155"/>
                <a:gd name="T24" fmla="*/ 133 w 174"/>
                <a:gd name="T25" fmla="*/ 126 h 155"/>
                <a:gd name="T26" fmla="*/ 174 w 174"/>
                <a:gd name="T27" fmla="*/ 98 h 155"/>
                <a:gd name="T28" fmla="*/ 129 w 174"/>
                <a:gd name="T29" fmla="*/ 42 h 155"/>
                <a:gd name="T30" fmla="*/ 135 w 174"/>
                <a:gd name="T31" fmla="*/ 8 h 155"/>
                <a:gd name="T32" fmla="*/ 127 w 174"/>
                <a:gd name="T33" fmla="*/ 0 h 155"/>
                <a:gd name="T34" fmla="*/ 127 w 174"/>
                <a:gd name="T35" fmla="*/ 0 h 155"/>
                <a:gd name="T36" fmla="*/ 127 w 174"/>
                <a:gd name="T37" fmla="*/ 0 h 1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4"/>
                <a:gd name="T58" fmla="*/ 0 h 155"/>
                <a:gd name="T59" fmla="*/ 174 w 174"/>
                <a:gd name="T60" fmla="*/ 155 h 15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4" h="155">
                  <a:moveTo>
                    <a:pt x="127" y="0"/>
                  </a:moveTo>
                  <a:lnTo>
                    <a:pt x="87" y="15"/>
                  </a:lnTo>
                  <a:lnTo>
                    <a:pt x="103" y="59"/>
                  </a:lnTo>
                  <a:lnTo>
                    <a:pt x="25" y="26"/>
                  </a:lnTo>
                  <a:lnTo>
                    <a:pt x="0" y="48"/>
                  </a:lnTo>
                  <a:lnTo>
                    <a:pt x="0" y="74"/>
                  </a:lnTo>
                  <a:lnTo>
                    <a:pt x="36" y="82"/>
                  </a:lnTo>
                  <a:lnTo>
                    <a:pt x="25" y="115"/>
                  </a:lnTo>
                  <a:lnTo>
                    <a:pt x="62" y="134"/>
                  </a:lnTo>
                  <a:lnTo>
                    <a:pt x="75" y="117"/>
                  </a:lnTo>
                  <a:lnTo>
                    <a:pt x="85" y="141"/>
                  </a:lnTo>
                  <a:lnTo>
                    <a:pt x="129" y="155"/>
                  </a:lnTo>
                  <a:lnTo>
                    <a:pt x="133" y="126"/>
                  </a:lnTo>
                  <a:lnTo>
                    <a:pt x="174" y="98"/>
                  </a:lnTo>
                  <a:lnTo>
                    <a:pt x="129" y="42"/>
                  </a:lnTo>
                  <a:lnTo>
                    <a:pt x="135" y="8"/>
                  </a:lnTo>
                  <a:lnTo>
                    <a:pt x="127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15" name="Freeform 95">
              <a:extLst>
                <a:ext uri="{FF2B5EF4-FFF2-40B4-BE49-F238E27FC236}">
                  <a16:creationId xmlns:a16="http://schemas.microsoft.com/office/drawing/2014/main" id="{48C8BD2D-2ED8-5F6C-EA0D-F97A48369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3485" y="5727955"/>
              <a:ext cx="975238" cy="1075858"/>
            </a:xfrm>
            <a:custGeom>
              <a:avLst/>
              <a:gdLst>
                <a:gd name="T0" fmla="*/ 173 w 258"/>
                <a:gd name="T1" fmla="*/ 50 h 276"/>
                <a:gd name="T2" fmla="*/ 146 w 258"/>
                <a:gd name="T3" fmla="*/ 14 h 276"/>
                <a:gd name="T4" fmla="*/ 64 w 258"/>
                <a:gd name="T5" fmla="*/ 0 h 276"/>
                <a:gd name="T6" fmla="*/ 52 w 258"/>
                <a:gd name="T7" fmla="*/ 35 h 276"/>
                <a:gd name="T8" fmla="*/ 27 w 258"/>
                <a:gd name="T9" fmla="*/ 25 h 276"/>
                <a:gd name="T10" fmla="*/ 0 w 258"/>
                <a:gd name="T11" fmla="*/ 54 h 276"/>
                <a:gd name="T12" fmla="*/ 37 w 258"/>
                <a:gd name="T13" fmla="*/ 56 h 276"/>
                <a:gd name="T14" fmla="*/ 33 w 258"/>
                <a:gd name="T15" fmla="*/ 85 h 276"/>
                <a:gd name="T16" fmla="*/ 60 w 258"/>
                <a:gd name="T17" fmla="*/ 81 h 276"/>
                <a:gd name="T18" fmla="*/ 31 w 258"/>
                <a:gd name="T19" fmla="*/ 154 h 276"/>
                <a:gd name="T20" fmla="*/ 90 w 258"/>
                <a:gd name="T21" fmla="*/ 143 h 276"/>
                <a:gd name="T22" fmla="*/ 96 w 258"/>
                <a:gd name="T23" fmla="*/ 186 h 276"/>
                <a:gd name="T24" fmla="*/ 32 w 258"/>
                <a:gd name="T25" fmla="*/ 173 h 276"/>
                <a:gd name="T26" fmla="*/ 41 w 258"/>
                <a:gd name="T27" fmla="*/ 212 h 276"/>
                <a:gd name="T28" fmla="*/ 42 w 258"/>
                <a:gd name="T29" fmla="*/ 230 h 276"/>
                <a:gd name="T30" fmla="*/ 101 w 258"/>
                <a:gd name="T31" fmla="*/ 245 h 276"/>
                <a:gd name="T32" fmla="*/ 134 w 258"/>
                <a:gd name="T33" fmla="*/ 209 h 276"/>
                <a:gd name="T34" fmla="*/ 163 w 258"/>
                <a:gd name="T35" fmla="*/ 276 h 276"/>
                <a:gd name="T36" fmla="*/ 248 w 258"/>
                <a:gd name="T37" fmla="*/ 201 h 276"/>
                <a:gd name="T38" fmla="*/ 258 w 258"/>
                <a:gd name="T39" fmla="*/ 144 h 276"/>
                <a:gd name="T40" fmla="*/ 249 w 258"/>
                <a:gd name="T41" fmla="*/ 120 h 276"/>
                <a:gd name="T42" fmla="*/ 235 w 258"/>
                <a:gd name="T43" fmla="*/ 134 h 276"/>
                <a:gd name="T44" fmla="*/ 198 w 258"/>
                <a:gd name="T45" fmla="*/ 118 h 276"/>
                <a:gd name="T46" fmla="*/ 209 w 258"/>
                <a:gd name="T47" fmla="*/ 85 h 276"/>
                <a:gd name="T48" fmla="*/ 173 w 258"/>
                <a:gd name="T49" fmla="*/ 77 h 276"/>
                <a:gd name="T50" fmla="*/ 173 w 258"/>
                <a:gd name="T51" fmla="*/ 50 h 276"/>
                <a:gd name="T52" fmla="*/ 173 w 258"/>
                <a:gd name="T53" fmla="*/ 50 h 276"/>
                <a:gd name="T54" fmla="*/ 173 w 258"/>
                <a:gd name="T55" fmla="*/ 50 h 27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58"/>
                <a:gd name="T85" fmla="*/ 0 h 276"/>
                <a:gd name="T86" fmla="*/ 258 w 258"/>
                <a:gd name="T87" fmla="*/ 276 h 27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58" h="276">
                  <a:moveTo>
                    <a:pt x="173" y="50"/>
                  </a:moveTo>
                  <a:lnTo>
                    <a:pt x="146" y="14"/>
                  </a:lnTo>
                  <a:lnTo>
                    <a:pt x="64" y="0"/>
                  </a:lnTo>
                  <a:lnTo>
                    <a:pt x="52" y="35"/>
                  </a:lnTo>
                  <a:lnTo>
                    <a:pt x="27" y="25"/>
                  </a:lnTo>
                  <a:lnTo>
                    <a:pt x="0" y="54"/>
                  </a:lnTo>
                  <a:lnTo>
                    <a:pt x="37" y="56"/>
                  </a:lnTo>
                  <a:lnTo>
                    <a:pt x="33" y="85"/>
                  </a:lnTo>
                  <a:lnTo>
                    <a:pt x="60" y="81"/>
                  </a:lnTo>
                  <a:lnTo>
                    <a:pt x="31" y="154"/>
                  </a:lnTo>
                  <a:lnTo>
                    <a:pt x="90" y="143"/>
                  </a:lnTo>
                  <a:lnTo>
                    <a:pt x="96" y="186"/>
                  </a:lnTo>
                  <a:lnTo>
                    <a:pt x="32" y="173"/>
                  </a:lnTo>
                  <a:lnTo>
                    <a:pt x="41" y="212"/>
                  </a:lnTo>
                  <a:lnTo>
                    <a:pt x="42" y="230"/>
                  </a:lnTo>
                  <a:lnTo>
                    <a:pt x="101" y="245"/>
                  </a:lnTo>
                  <a:lnTo>
                    <a:pt x="134" y="209"/>
                  </a:lnTo>
                  <a:lnTo>
                    <a:pt x="163" y="276"/>
                  </a:lnTo>
                  <a:lnTo>
                    <a:pt x="248" y="201"/>
                  </a:lnTo>
                  <a:lnTo>
                    <a:pt x="258" y="144"/>
                  </a:lnTo>
                  <a:lnTo>
                    <a:pt x="249" y="120"/>
                  </a:lnTo>
                  <a:lnTo>
                    <a:pt x="235" y="134"/>
                  </a:lnTo>
                  <a:lnTo>
                    <a:pt x="198" y="118"/>
                  </a:lnTo>
                  <a:lnTo>
                    <a:pt x="209" y="85"/>
                  </a:lnTo>
                  <a:lnTo>
                    <a:pt x="173" y="77"/>
                  </a:lnTo>
                  <a:lnTo>
                    <a:pt x="173" y="5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16" name="Freeform 96">
              <a:extLst>
                <a:ext uri="{FF2B5EF4-FFF2-40B4-BE49-F238E27FC236}">
                  <a16:creationId xmlns:a16="http://schemas.microsoft.com/office/drawing/2014/main" id="{08758875-A7D9-F7F1-E90B-C69A377A6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3174" y="6567743"/>
              <a:ext cx="646290" cy="468270"/>
            </a:xfrm>
            <a:custGeom>
              <a:avLst/>
              <a:gdLst>
                <a:gd name="T0" fmla="*/ 55 w 171"/>
                <a:gd name="T1" fmla="*/ 0 h 121"/>
                <a:gd name="T2" fmla="*/ 10 w 171"/>
                <a:gd name="T3" fmla="*/ 18 h 121"/>
                <a:gd name="T4" fmla="*/ 22 w 171"/>
                <a:gd name="T5" fmla="*/ 56 h 121"/>
                <a:gd name="T6" fmla="*/ 0 w 171"/>
                <a:gd name="T7" fmla="*/ 62 h 121"/>
                <a:gd name="T8" fmla="*/ 31 w 171"/>
                <a:gd name="T9" fmla="*/ 75 h 121"/>
                <a:gd name="T10" fmla="*/ 61 w 171"/>
                <a:gd name="T11" fmla="*/ 59 h 121"/>
                <a:gd name="T12" fmla="*/ 51 w 171"/>
                <a:gd name="T13" fmla="*/ 92 h 121"/>
                <a:gd name="T14" fmla="*/ 66 w 171"/>
                <a:gd name="T15" fmla="*/ 104 h 121"/>
                <a:gd name="T16" fmla="*/ 86 w 171"/>
                <a:gd name="T17" fmla="*/ 79 h 121"/>
                <a:gd name="T18" fmla="*/ 94 w 171"/>
                <a:gd name="T19" fmla="*/ 121 h 121"/>
                <a:gd name="T20" fmla="*/ 171 w 171"/>
                <a:gd name="T21" fmla="*/ 113 h 121"/>
                <a:gd name="T22" fmla="*/ 130 w 171"/>
                <a:gd name="T23" fmla="*/ 58 h 121"/>
                <a:gd name="T24" fmla="*/ 144 w 171"/>
                <a:gd name="T25" fmla="*/ 38 h 121"/>
                <a:gd name="T26" fmla="*/ 114 w 171"/>
                <a:gd name="T27" fmla="*/ 30 h 121"/>
                <a:gd name="T28" fmla="*/ 77 w 171"/>
                <a:gd name="T29" fmla="*/ 18 h 121"/>
                <a:gd name="T30" fmla="*/ 56 w 171"/>
                <a:gd name="T31" fmla="*/ 15 h 121"/>
                <a:gd name="T32" fmla="*/ 55 w 171"/>
                <a:gd name="T33" fmla="*/ 0 h 121"/>
                <a:gd name="T34" fmla="*/ 55 w 171"/>
                <a:gd name="T35" fmla="*/ 0 h 121"/>
                <a:gd name="T36" fmla="*/ 55 w 171"/>
                <a:gd name="T37" fmla="*/ 0 h 12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1"/>
                <a:gd name="T58" fmla="*/ 0 h 121"/>
                <a:gd name="T59" fmla="*/ 171 w 171"/>
                <a:gd name="T60" fmla="*/ 121 h 12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1" h="121">
                  <a:moveTo>
                    <a:pt x="55" y="0"/>
                  </a:moveTo>
                  <a:lnTo>
                    <a:pt x="10" y="18"/>
                  </a:lnTo>
                  <a:lnTo>
                    <a:pt x="22" y="56"/>
                  </a:lnTo>
                  <a:lnTo>
                    <a:pt x="0" y="62"/>
                  </a:lnTo>
                  <a:lnTo>
                    <a:pt x="31" y="75"/>
                  </a:lnTo>
                  <a:lnTo>
                    <a:pt x="61" y="59"/>
                  </a:lnTo>
                  <a:lnTo>
                    <a:pt x="51" y="92"/>
                  </a:lnTo>
                  <a:lnTo>
                    <a:pt x="66" y="104"/>
                  </a:lnTo>
                  <a:lnTo>
                    <a:pt x="86" y="79"/>
                  </a:lnTo>
                  <a:lnTo>
                    <a:pt x="94" y="121"/>
                  </a:lnTo>
                  <a:lnTo>
                    <a:pt x="171" y="113"/>
                  </a:lnTo>
                  <a:lnTo>
                    <a:pt x="130" y="58"/>
                  </a:lnTo>
                  <a:lnTo>
                    <a:pt x="144" y="38"/>
                  </a:lnTo>
                  <a:lnTo>
                    <a:pt x="114" y="30"/>
                  </a:lnTo>
                  <a:lnTo>
                    <a:pt x="77" y="18"/>
                  </a:lnTo>
                  <a:lnTo>
                    <a:pt x="56" y="15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17" name="Freeform 97">
              <a:extLst>
                <a:ext uri="{FF2B5EF4-FFF2-40B4-BE49-F238E27FC236}">
                  <a16:creationId xmlns:a16="http://schemas.microsoft.com/office/drawing/2014/main" id="{9C50EA84-8CE8-CB33-F159-67676862E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4573" y="6122695"/>
              <a:ext cx="650159" cy="971367"/>
            </a:xfrm>
            <a:custGeom>
              <a:avLst/>
              <a:gdLst>
                <a:gd name="T0" fmla="*/ 0 w 172"/>
                <a:gd name="T1" fmla="*/ 132 h 249"/>
                <a:gd name="T2" fmla="*/ 72 w 172"/>
                <a:gd name="T3" fmla="*/ 121 h 249"/>
                <a:gd name="T4" fmla="*/ 92 w 172"/>
                <a:gd name="T5" fmla="*/ 163 h 249"/>
                <a:gd name="T6" fmla="*/ 103 w 172"/>
                <a:gd name="T7" fmla="*/ 233 h 249"/>
                <a:gd name="T8" fmla="*/ 144 w 172"/>
                <a:gd name="T9" fmla="*/ 249 h 249"/>
                <a:gd name="T10" fmla="*/ 162 w 172"/>
                <a:gd name="T11" fmla="*/ 219 h 249"/>
                <a:gd name="T12" fmla="*/ 139 w 172"/>
                <a:gd name="T13" fmla="*/ 135 h 249"/>
                <a:gd name="T14" fmla="*/ 172 w 172"/>
                <a:gd name="T15" fmla="*/ 104 h 249"/>
                <a:gd name="T16" fmla="*/ 167 w 172"/>
                <a:gd name="T17" fmla="*/ 79 h 249"/>
                <a:gd name="T18" fmla="*/ 132 w 172"/>
                <a:gd name="T19" fmla="*/ 43 h 249"/>
                <a:gd name="T20" fmla="*/ 146 w 172"/>
                <a:gd name="T21" fmla="*/ 7 h 249"/>
                <a:gd name="T22" fmla="*/ 135 w 172"/>
                <a:gd name="T23" fmla="*/ 0 h 249"/>
                <a:gd name="T24" fmla="*/ 94 w 172"/>
                <a:gd name="T25" fmla="*/ 28 h 249"/>
                <a:gd name="T26" fmla="*/ 90 w 172"/>
                <a:gd name="T27" fmla="*/ 57 h 249"/>
                <a:gd name="T28" fmla="*/ 46 w 172"/>
                <a:gd name="T29" fmla="*/ 43 h 249"/>
                <a:gd name="T30" fmla="*/ 36 w 172"/>
                <a:gd name="T31" fmla="*/ 100 h 249"/>
                <a:gd name="T32" fmla="*/ 0 w 172"/>
                <a:gd name="T33" fmla="*/ 132 h 249"/>
                <a:gd name="T34" fmla="*/ 0 w 172"/>
                <a:gd name="T35" fmla="*/ 132 h 249"/>
                <a:gd name="T36" fmla="*/ 0 w 172"/>
                <a:gd name="T37" fmla="*/ 132 h 2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2"/>
                <a:gd name="T58" fmla="*/ 0 h 249"/>
                <a:gd name="T59" fmla="*/ 172 w 172"/>
                <a:gd name="T60" fmla="*/ 249 h 24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2" h="249">
                  <a:moveTo>
                    <a:pt x="0" y="132"/>
                  </a:moveTo>
                  <a:lnTo>
                    <a:pt x="72" y="121"/>
                  </a:lnTo>
                  <a:lnTo>
                    <a:pt x="92" y="163"/>
                  </a:lnTo>
                  <a:lnTo>
                    <a:pt x="103" y="233"/>
                  </a:lnTo>
                  <a:lnTo>
                    <a:pt x="144" y="249"/>
                  </a:lnTo>
                  <a:lnTo>
                    <a:pt x="162" y="219"/>
                  </a:lnTo>
                  <a:lnTo>
                    <a:pt x="139" y="135"/>
                  </a:lnTo>
                  <a:lnTo>
                    <a:pt x="172" y="104"/>
                  </a:lnTo>
                  <a:lnTo>
                    <a:pt x="167" y="79"/>
                  </a:lnTo>
                  <a:lnTo>
                    <a:pt x="132" y="43"/>
                  </a:lnTo>
                  <a:lnTo>
                    <a:pt x="146" y="7"/>
                  </a:lnTo>
                  <a:lnTo>
                    <a:pt x="135" y="0"/>
                  </a:lnTo>
                  <a:lnTo>
                    <a:pt x="94" y="28"/>
                  </a:lnTo>
                  <a:lnTo>
                    <a:pt x="90" y="57"/>
                  </a:lnTo>
                  <a:lnTo>
                    <a:pt x="46" y="43"/>
                  </a:lnTo>
                  <a:lnTo>
                    <a:pt x="36" y="100"/>
                  </a:lnTo>
                  <a:lnTo>
                    <a:pt x="0" y="132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18" name="Freeform 98">
              <a:extLst>
                <a:ext uri="{FF2B5EF4-FFF2-40B4-BE49-F238E27FC236}">
                  <a16:creationId xmlns:a16="http://schemas.microsoft.com/office/drawing/2014/main" id="{797ADF42-B67D-A210-F87D-594A90C2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7392" y="5685384"/>
              <a:ext cx="514710" cy="773999"/>
            </a:xfrm>
            <a:custGeom>
              <a:avLst/>
              <a:gdLst>
                <a:gd name="T0" fmla="*/ 22 w 136"/>
                <a:gd name="T1" fmla="*/ 0 h 198"/>
                <a:gd name="T2" fmla="*/ 17 w 136"/>
                <a:gd name="T3" fmla="*/ 7 h 198"/>
                <a:gd name="T4" fmla="*/ 0 w 136"/>
                <a:gd name="T5" fmla="*/ 14 h 198"/>
                <a:gd name="T6" fmla="*/ 7 w 136"/>
                <a:gd name="T7" fmla="*/ 22 h 198"/>
                <a:gd name="T8" fmla="*/ 2 w 136"/>
                <a:gd name="T9" fmla="*/ 56 h 198"/>
                <a:gd name="T10" fmla="*/ 47 w 136"/>
                <a:gd name="T11" fmla="*/ 112 h 198"/>
                <a:gd name="T12" fmla="*/ 58 w 136"/>
                <a:gd name="T13" fmla="*/ 119 h 198"/>
                <a:gd name="T14" fmla="*/ 43 w 136"/>
                <a:gd name="T15" fmla="*/ 156 h 198"/>
                <a:gd name="T16" fmla="*/ 82 w 136"/>
                <a:gd name="T17" fmla="*/ 192 h 198"/>
                <a:gd name="T18" fmla="*/ 106 w 136"/>
                <a:gd name="T19" fmla="*/ 198 h 198"/>
                <a:gd name="T20" fmla="*/ 136 w 136"/>
                <a:gd name="T21" fmla="*/ 175 h 198"/>
                <a:gd name="T22" fmla="*/ 129 w 136"/>
                <a:gd name="T23" fmla="*/ 123 h 198"/>
                <a:gd name="T24" fmla="*/ 62 w 136"/>
                <a:gd name="T25" fmla="*/ 89 h 198"/>
                <a:gd name="T26" fmla="*/ 88 w 136"/>
                <a:gd name="T27" fmla="*/ 48 h 198"/>
                <a:gd name="T28" fmla="*/ 54 w 136"/>
                <a:gd name="T29" fmla="*/ 12 h 198"/>
                <a:gd name="T30" fmla="*/ 59 w 136"/>
                <a:gd name="T31" fmla="*/ 6 h 198"/>
                <a:gd name="T32" fmla="*/ 22 w 136"/>
                <a:gd name="T33" fmla="*/ 3 h 198"/>
                <a:gd name="T34" fmla="*/ 22 w 136"/>
                <a:gd name="T35" fmla="*/ 0 h 198"/>
                <a:gd name="T36" fmla="*/ 22 w 136"/>
                <a:gd name="T37" fmla="*/ 0 h 198"/>
                <a:gd name="T38" fmla="*/ 22 w 136"/>
                <a:gd name="T39" fmla="*/ 0 h 1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36"/>
                <a:gd name="T61" fmla="*/ 0 h 198"/>
                <a:gd name="T62" fmla="*/ 136 w 136"/>
                <a:gd name="T63" fmla="*/ 198 h 19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36" h="198">
                  <a:moveTo>
                    <a:pt x="22" y="0"/>
                  </a:moveTo>
                  <a:lnTo>
                    <a:pt x="17" y="7"/>
                  </a:lnTo>
                  <a:lnTo>
                    <a:pt x="0" y="14"/>
                  </a:lnTo>
                  <a:lnTo>
                    <a:pt x="7" y="22"/>
                  </a:lnTo>
                  <a:lnTo>
                    <a:pt x="2" y="56"/>
                  </a:lnTo>
                  <a:lnTo>
                    <a:pt x="47" y="112"/>
                  </a:lnTo>
                  <a:lnTo>
                    <a:pt x="58" y="119"/>
                  </a:lnTo>
                  <a:lnTo>
                    <a:pt x="43" y="156"/>
                  </a:lnTo>
                  <a:lnTo>
                    <a:pt x="82" y="192"/>
                  </a:lnTo>
                  <a:lnTo>
                    <a:pt x="106" y="198"/>
                  </a:lnTo>
                  <a:lnTo>
                    <a:pt x="136" y="175"/>
                  </a:lnTo>
                  <a:lnTo>
                    <a:pt x="129" y="123"/>
                  </a:lnTo>
                  <a:lnTo>
                    <a:pt x="62" y="89"/>
                  </a:lnTo>
                  <a:lnTo>
                    <a:pt x="88" y="48"/>
                  </a:lnTo>
                  <a:lnTo>
                    <a:pt x="54" y="12"/>
                  </a:lnTo>
                  <a:lnTo>
                    <a:pt x="59" y="6"/>
                  </a:lnTo>
                  <a:lnTo>
                    <a:pt x="22" y="3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19" name="Freeform 99">
              <a:extLst>
                <a:ext uri="{FF2B5EF4-FFF2-40B4-BE49-F238E27FC236}">
                  <a16:creationId xmlns:a16="http://schemas.microsoft.com/office/drawing/2014/main" id="{DBBBDEED-A109-9C47-AEB3-D742582F2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63463" y="5875015"/>
              <a:ext cx="808827" cy="669508"/>
            </a:xfrm>
            <a:custGeom>
              <a:avLst/>
              <a:gdLst>
                <a:gd name="T0" fmla="*/ 26 w 214"/>
                <a:gd name="T1" fmla="*/ 0 h 172"/>
                <a:gd name="T2" fmla="*/ 0 w 214"/>
                <a:gd name="T3" fmla="*/ 41 h 172"/>
                <a:gd name="T4" fmla="*/ 67 w 214"/>
                <a:gd name="T5" fmla="*/ 75 h 172"/>
                <a:gd name="T6" fmla="*/ 74 w 214"/>
                <a:gd name="T7" fmla="*/ 127 h 172"/>
                <a:gd name="T8" fmla="*/ 104 w 214"/>
                <a:gd name="T9" fmla="*/ 172 h 172"/>
                <a:gd name="T10" fmla="*/ 183 w 214"/>
                <a:gd name="T11" fmla="*/ 172 h 172"/>
                <a:gd name="T12" fmla="*/ 181 w 214"/>
                <a:gd name="T13" fmla="*/ 147 h 172"/>
                <a:gd name="T14" fmla="*/ 214 w 214"/>
                <a:gd name="T15" fmla="*/ 136 h 172"/>
                <a:gd name="T16" fmla="*/ 180 w 214"/>
                <a:gd name="T17" fmla="*/ 85 h 172"/>
                <a:gd name="T18" fmla="*/ 126 w 214"/>
                <a:gd name="T19" fmla="*/ 81 h 172"/>
                <a:gd name="T20" fmla="*/ 126 w 214"/>
                <a:gd name="T21" fmla="*/ 61 h 172"/>
                <a:gd name="T22" fmla="*/ 93 w 214"/>
                <a:gd name="T23" fmla="*/ 65 h 172"/>
                <a:gd name="T24" fmla="*/ 26 w 214"/>
                <a:gd name="T25" fmla="*/ 0 h 172"/>
                <a:gd name="T26" fmla="*/ 26 w 214"/>
                <a:gd name="T27" fmla="*/ 0 h 172"/>
                <a:gd name="T28" fmla="*/ 26 w 214"/>
                <a:gd name="T29" fmla="*/ 0 h 1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4"/>
                <a:gd name="T46" fmla="*/ 0 h 172"/>
                <a:gd name="T47" fmla="*/ 214 w 214"/>
                <a:gd name="T48" fmla="*/ 172 h 1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4" h="172">
                  <a:moveTo>
                    <a:pt x="26" y="0"/>
                  </a:moveTo>
                  <a:lnTo>
                    <a:pt x="0" y="41"/>
                  </a:lnTo>
                  <a:lnTo>
                    <a:pt x="67" y="75"/>
                  </a:lnTo>
                  <a:lnTo>
                    <a:pt x="74" y="127"/>
                  </a:lnTo>
                  <a:lnTo>
                    <a:pt x="104" y="172"/>
                  </a:lnTo>
                  <a:lnTo>
                    <a:pt x="183" y="172"/>
                  </a:lnTo>
                  <a:lnTo>
                    <a:pt x="181" y="147"/>
                  </a:lnTo>
                  <a:lnTo>
                    <a:pt x="214" y="136"/>
                  </a:lnTo>
                  <a:lnTo>
                    <a:pt x="180" y="85"/>
                  </a:lnTo>
                  <a:lnTo>
                    <a:pt x="126" y="81"/>
                  </a:lnTo>
                  <a:lnTo>
                    <a:pt x="126" y="61"/>
                  </a:lnTo>
                  <a:lnTo>
                    <a:pt x="93" y="65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20" name="Freeform 100">
              <a:extLst>
                <a:ext uri="{FF2B5EF4-FFF2-40B4-BE49-F238E27FC236}">
                  <a16:creationId xmlns:a16="http://schemas.microsoft.com/office/drawing/2014/main" id="{AEACB1E4-CB3E-19D5-FDB1-AE49A17B6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9471" y="5824704"/>
              <a:ext cx="476010" cy="580499"/>
            </a:xfrm>
            <a:custGeom>
              <a:avLst/>
              <a:gdLst>
                <a:gd name="T0" fmla="*/ 51 w 126"/>
                <a:gd name="T1" fmla="*/ 0 h 149"/>
                <a:gd name="T2" fmla="*/ 0 w 126"/>
                <a:gd name="T3" fmla="*/ 74 h 149"/>
                <a:gd name="T4" fmla="*/ 0 w 126"/>
                <a:gd name="T5" fmla="*/ 93 h 149"/>
                <a:gd name="T6" fmla="*/ 55 w 126"/>
                <a:gd name="T7" fmla="*/ 98 h 149"/>
                <a:gd name="T8" fmla="*/ 88 w 126"/>
                <a:gd name="T9" fmla="*/ 149 h 149"/>
                <a:gd name="T10" fmla="*/ 108 w 126"/>
                <a:gd name="T11" fmla="*/ 149 h 149"/>
                <a:gd name="T12" fmla="*/ 126 w 126"/>
                <a:gd name="T13" fmla="*/ 125 h 149"/>
                <a:gd name="T14" fmla="*/ 122 w 126"/>
                <a:gd name="T15" fmla="*/ 104 h 149"/>
                <a:gd name="T16" fmla="*/ 95 w 126"/>
                <a:gd name="T17" fmla="*/ 60 h 149"/>
                <a:gd name="T18" fmla="*/ 81 w 126"/>
                <a:gd name="T19" fmla="*/ 20 h 149"/>
                <a:gd name="T20" fmla="*/ 51 w 126"/>
                <a:gd name="T21" fmla="*/ 0 h 149"/>
                <a:gd name="T22" fmla="*/ 51 w 126"/>
                <a:gd name="T23" fmla="*/ 0 h 149"/>
                <a:gd name="T24" fmla="*/ 51 w 126"/>
                <a:gd name="T25" fmla="*/ 0 h 1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6"/>
                <a:gd name="T40" fmla="*/ 0 h 149"/>
                <a:gd name="T41" fmla="*/ 126 w 126"/>
                <a:gd name="T42" fmla="*/ 149 h 1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6" h="149">
                  <a:moveTo>
                    <a:pt x="51" y="0"/>
                  </a:moveTo>
                  <a:lnTo>
                    <a:pt x="0" y="74"/>
                  </a:lnTo>
                  <a:lnTo>
                    <a:pt x="0" y="93"/>
                  </a:lnTo>
                  <a:lnTo>
                    <a:pt x="55" y="98"/>
                  </a:lnTo>
                  <a:lnTo>
                    <a:pt x="88" y="149"/>
                  </a:lnTo>
                  <a:lnTo>
                    <a:pt x="108" y="149"/>
                  </a:lnTo>
                  <a:lnTo>
                    <a:pt x="126" y="125"/>
                  </a:lnTo>
                  <a:lnTo>
                    <a:pt x="122" y="104"/>
                  </a:lnTo>
                  <a:lnTo>
                    <a:pt x="95" y="60"/>
                  </a:lnTo>
                  <a:lnTo>
                    <a:pt x="81" y="20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21" name="Freeform 101">
              <a:extLst>
                <a:ext uri="{FF2B5EF4-FFF2-40B4-BE49-F238E27FC236}">
                  <a16:creationId xmlns:a16="http://schemas.microsoft.com/office/drawing/2014/main" id="{6EBFA39A-1FB2-848F-EA28-9D568C084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0892" y="6362634"/>
              <a:ext cx="433439" cy="545668"/>
            </a:xfrm>
            <a:custGeom>
              <a:avLst/>
              <a:gdLst>
                <a:gd name="T0" fmla="*/ 85 w 115"/>
                <a:gd name="T1" fmla="*/ 0 h 140"/>
                <a:gd name="T2" fmla="*/ 55 w 115"/>
                <a:gd name="T3" fmla="*/ 24 h 140"/>
                <a:gd name="T4" fmla="*/ 29 w 115"/>
                <a:gd name="T5" fmla="*/ 17 h 140"/>
                <a:gd name="T6" fmla="*/ 34 w 115"/>
                <a:gd name="T7" fmla="*/ 42 h 140"/>
                <a:gd name="T8" fmla="*/ 0 w 115"/>
                <a:gd name="T9" fmla="*/ 73 h 140"/>
                <a:gd name="T10" fmla="*/ 18 w 115"/>
                <a:gd name="T11" fmla="*/ 140 h 140"/>
                <a:gd name="T12" fmla="*/ 53 w 115"/>
                <a:gd name="T13" fmla="*/ 113 h 140"/>
                <a:gd name="T14" fmla="*/ 73 w 115"/>
                <a:gd name="T15" fmla="*/ 116 h 140"/>
                <a:gd name="T16" fmla="*/ 85 w 115"/>
                <a:gd name="T17" fmla="*/ 80 h 140"/>
                <a:gd name="T18" fmla="*/ 115 w 115"/>
                <a:gd name="T19" fmla="*/ 46 h 140"/>
                <a:gd name="T20" fmla="*/ 85 w 115"/>
                <a:gd name="T21" fmla="*/ 0 h 140"/>
                <a:gd name="T22" fmla="*/ 85 w 115"/>
                <a:gd name="T23" fmla="*/ 0 h 140"/>
                <a:gd name="T24" fmla="*/ 85 w 115"/>
                <a:gd name="T25" fmla="*/ 0 h 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5"/>
                <a:gd name="T40" fmla="*/ 0 h 140"/>
                <a:gd name="T41" fmla="*/ 115 w 115"/>
                <a:gd name="T42" fmla="*/ 140 h 1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5" h="140">
                  <a:moveTo>
                    <a:pt x="85" y="0"/>
                  </a:moveTo>
                  <a:lnTo>
                    <a:pt x="55" y="24"/>
                  </a:lnTo>
                  <a:lnTo>
                    <a:pt x="29" y="17"/>
                  </a:lnTo>
                  <a:lnTo>
                    <a:pt x="34" y="42"/>
                  </a:lnTo>
                  <a:lnTo>
                    <a:pt x="0" y="73"/>
                  </a:lnTo>
                  <a:lnTo>
                    <a:pt x="18" y="140"/>
                  </a:lnTo>
                  <a:lnTo>
                    <a:pt x="53" y="113"/>
                  </a:lnTo>
                  <a:lnTo>
                    <a:pt x="73" y="116"/>
                  </a:lnTo>
                  <a:lnTo>
                    <a:pt x="85" y="80"/>
                  </a:lnTo>
                  <a:lnTo>
                    <a:pt x="115" y="46"/>
                  </a:lnTo>
                  <a:lnTo>
                    <a:pt x="85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22" name="Freeform 102">
              <a:extLst>
                <a:ext uri="{FF2B5EF4-FFF2-40B4-BE49-F238E27FC236}">
                  <a16:creationId xmlns:a16="http://schemas.microsoft.com/office/drawing/2014/main" id="{371A2F54-DBB1-17B8-CEFC-EFD1E8570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0552" y="6544523"/>
              <a:ext cx="630810" cy="460530"/>
            </a:xfrm>
            <a:custGeom>
              <a:avLst/>
              <a:gdLst>
                <a:gd name="T0" fmla="*/ 97 w 168"/>
                <a:gd name="T1" fmla="*/ 0 h 119"/>
                <a:gd name="T2" fmla="*/ 68 w 168"/>
                <a:gd name="T3" fmla="*/ 32 h 119"/>
                <a:gd name="T4" fmla="*/ 55 w 168"/>
                <a:gd name="T5" fmla="*/ 70 h 119"/>
                <a:gd name="T6" fmla="*/ 35 w 168"/>
                <a:gd name="T7" fmla="*/ 67 h 119"/>
                <a:gd name="T8" fmla="*/ 0 w 168"/>
                <a:gd name="T9" fmla="*/ 94 h 119"/>
                <a:gd name="T10" fmla="*/ 6 w 168"/>
                <a:gd name="T11" fmla="*/ 116 h 119"/>
                <a:gd name="T12" fmla="*/ 33 w 168"/>
                <a:gd name="T13" fmla="*/ 119 h 119"/>
                <a:gd name="T14" fmla="*/ 55 w 168"/>
                <a:gd name="T15" fmla="*/ 107 h 119"/>
                <a:gd name="T16" fmla="*/ 67 w 168"/>
                <a:gd name="T17" fmla="*/ 119 h 119"/>
                <a:gd name="T18" fmla="*/ 114 w 168"/>
                <a:gd name="T19" fmla="*/ 119 h 119"/>
                <a:gd name="T20" fmla="*/ 132 w 168"/>
                <a:gd name="T21" fmla="*/ 107 h 119"/>
                <a:gd name="T22" fmla="*/ 163 w 168"/>
                <a:gd name="T23" fmla="*/ 74 h 119"/>
                <a:gd name="T24" fmla="*/ 168 w 168"/>
                <a:gd name="T25" fmla="*/ 34 h 119"/>
                <a:gd name="T26" fmla="*/ 134 w 168"/>
                <a:gd name="T27" fmla="*/ 31 h 119"/>
                <a:gd name="T28" fmla="*/ 114 w 168"/>
                <a:gd name="T29" fmla="*/ 0 h 119"/>
                <a:gd name="T30" fmla="*/ 97 w 168"/>
                <a:gd name="T31" fmla="*/ 0 h 119"/>
                <a:gd name="T32" fmla="*/ 97 w 168"/>
                <a:gd name="T33" fmla="*/ 0 h 119"/>
                <a:gd name="T34" fmla="*/ 97 w 168"/>
                <a:gd name="T35" fmla="*/ 0 h 11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8"/>
                <a:gd name="T55" fmla="*/ 0 h 119"/>
                <a:gd name="T56" fmla="*/ 168 w 168"/>
                <a:gd name="T57" fmla="*/ 119 h 11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8" h="119">
                  <a:moveTo>
                    <a:pt x="97" y="0"/>
                  </a:moveTo>
                  <a:lnTo>
                    <a:pt x="68" y="32"/>
                  </a:lnTo>
                  <a:lnTo>
                    <a:pt x="55" y="70"/>
                  </a:lnTo>
                  <a:lnTo>
                    <a:pt x="35" y="67"/>
                  </a:lnTo>
                  <a:lnTo>
                    <a:pt x="0" y="94"/>
                  </a:lnTo>
                  <a:lnTo>
                    <a:pt x="6" y="116"/>
                  </a:lnTo>
                  <a:lnTo>
                    <a:pt x="33" y="119"/>
                  </a:lnTo>
                  <a:lnTo>
                    <a:pt x="55" y="107"/>
                  </a:lnTo>
                  <a:lnTo>
                    <a:pt x="67" y="119"/>
                  </a:lnTo>
                  <a:lnTo>
                    <a:pt x="114" y="119"/>
                  </a:lnTo>
                  <a:lnTo>
                    <a:pt x="132" y="107"/>
                  </a:lnTo>
                  <a:lnTo>
                    <a:pt x="163" y="74"/>
                  </a:lnTo>
                  <a:lnTo>
                    <a:pt x="168" y="34"/>
                  </a:lnTo>
                  <a:lnTo>
                    <a:pt x="134" y="31"/>
                  </a:lnTo>
                  <a:lnTo>
                    <a:pt x="114" y="0"/>
                  </a:lnTo>
                  <a:lnTo>
                    <a:pt x="97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23" name="Freeform 103">
              <a:extLst>
                <a:ext uri="{FF2B5EF4-FFF2-40B4-BE49-F238E27FC236}">
                  <a16:creationId xmlns:a16="http://schemas.microsoft.com/office/drawing/2014/main" id="{1FD52AC8-2AD8-8528-CDDC-EDBED0324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45822" y="6180743"/>
              <a:ext cx="394739" cy="433439"/>
            </a:xfrm>
            <a:custGeom>
              <a:avLst/>
              <a:gdLst>
                <a:gd name="T0" fmla="*/ 75 w 104"/>
                <a:gd name="T1" fmla="*/ 0 h 111"/>
                <a:gd name="T2" fmla="*/ 14 w 104"/>
                <a:gd name="T3" fmla="*/ 12 h 111"/>
                <a:gd name="T4" fmla="*/ 18 w 104"/>
                <a:gd name="T5" fmla="*/ 34 h 111"/>
                <a:gd name="T6" fmla="*/ 0 w 104"/>
                <a:gd name="T7" fmla="*/ 57 h 111"/>
                <a:gd name="T8" fmla="*/ 40 w 104"/>
                <a:gd name="T9" fmla="*/ 111 h 111"/>
                <a:gd name="T10" fmla="*/ 77 w 104"/>
                <a:gd name="T11" fmla="*/ 105 h 111"/>
                <a:gd name="T12" fmla="*/ 77 w 104"/>
                <a:gd name="T13" fmla="*/ 78 h 111"/>
                <a:gd name="T14" fmla="*/ 59 w 104"/>
                <a:gd name="T15" fmla="*/ 37 h 111"/>
                <a:gd name="T16" fmla="*/ 65 w 104"/>
                <a:gd name="T17" fmla="*/ 22 h 111"/>
                <a:gd name="T18" fmla="*/ 104 w 104"/>
                <a:gd name="T19" fmla="*/ 22 h 111"/>
                <a:gd name="T20" fmla="*/ 75 w 104"/>
                <a:gd name="T21" fmla="*/ 0 h 111"/>
                <a:gd name="T22" fmla="*/ 75 w 104"/>
                <a:gd name="T23" fmla="*/ 0 h 111"/>
                <a:gd name="T24" fmla="*/ 75 w 104"/>
                <a:gd name="T25" fmla="*/ 0 h 1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4"/>
                <a:gd name="T40" fmla="*/ 0 h 111"/>
                <a:gd name="T41" fmla="*/ 104 w 104"/>
                <a:gd name="T42" fmla="*/ 111 h 11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4" h="111">
                  <a:moveTo>
                    <a:pt x="75" y="0"/>
                  </a:moveTo>
                  <a:lnTo>
                    <a:pt x="14" y="12"/>
                  </a:lnTo>
                  <a:lnTo>
                    <a:pt x="18" y="34"/>
                  </a:lnTo>
                  <a:lnTo>
                    <a:pt x="0" y="57"/>
                  </a:lnTo>
                  <a:lnTo>
                    <a:pt x="40" y="111"/>
                  </a:lnTo>
                  <a:lnTo>
                    <a:pt x="77" y="105"/>
                  </a:lnTo>
                  <a:lnTo>
                    <a:pt x="77" y="78"/>
                  </a:lnTo>
                  <a:lnTo>
                    <a:pt x="59" y="37"/>
                  </a:lnTo>
                  <a:lnTo>
                    <a:pt x="65" y="22"/>
                  </a:lnTo>
                  <a:lnTo>
                    <a:pt x="104" y="22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24" name="Freeform 104">
              <a:extLst>
                <a:ext uri="{FF2B5EF4-FFF2-40B4-BE49-F238E27FC236}">
                  <a16:creationId xmlns:a16="http://schemas.microsoft.com/office/drawing/2014/main" id="{26612F52-3127-88C5-A24F-3711D655B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03870" y="6699322"/>
              <a:ext cx="301859" cy="522450"/>
            </a:xfrm>
            <a:custGeom>
              <a:avLst/>
              <a:gdLst>
                <a:gd name="T0" fmla="*/ 65 w 80"/>
                <a:gd name="T1" fmla="*/ 0 h 134"/>
                <a:gd name="T2" fmla="*/ 29 w 80"/>
                <a:gd name="T3" fmla="*/ 28 h 134"/>
                <a:gd name="T4" fmla="*/ 41 w 80"/>
                <a:gd name="T5" fmla="*/ 54 h 134"/>
                <a:gd name="T6" fmla="*/ 0 w 80"/>
                <a:gd name="T7" fmla="*/ 103 h 134"/>
                <a:gd name="T8" fmla="*/ 15 w 80"/>
                <a:gd name="T9" fmla="*/ 128 h 134"/>
                <a:gd name="T10" fmla="*/ 80 w 80"/>
                <a:gd name="T11" fmla="*/ 134 h 134"/>
                <a:gd name="T12" fmla="*/ 67 w 80"/>
                <a:gd name="T13" fmla="*/ 87 h 134"/>
                <a:gd name="T14" fmla="*/ 80 w 80"/>
                <a:gd name="T15" fmla="*/ 60 h 134"/>
                <a:gd name="T16" fmla="*/ 65 w 80"/>
                <a:gd name="T17" fmla="*/ 0 h 134"/>
                <a:gd name="T18" fmla="*/ 65 w 80"/>
                <a:gd name="T19" fmla="*/ 0 h 134"/>
                <a:gd name="T20" fmla="*/ 65 w 80"/>
                <a:gd name="T21" fmla="*/ 0 h 1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0"/>
                <a:gd name="T34" fmla="*/ 0 h 134"/>
                <a:gd name="T35" fmla="*/ 80 w 80"/>
                <a:gd name="T36" fmla="*/ 134 h 1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0" h="134">
                  <a:moveTo>
                    <a:pt x="65" y="0"/>
                  </a:moveTo>
                  <a:lnTo>
                    <a:pt x="29" y="28"/>
                  </a:lnTo>
                  <a:lnTo>
                    <a:pt x="41" y="54"/>
                  </a:lnTo>
                  <a:lnTo>
                    <a:pt x="0" y="103"/>
                  </a:lnTo>
                  <a:lnTo>
                    <a:pt x="15" y="128"/>
                  </a:lnTo>
                  <a:lnTo>
                    <a:pt x="80" y="134"/>
                  </a:lnTo>
                  <a:lnTo>
                    <a:pt x="67" y="87"/>
                  </a:lnTo>
                  <a:lnTo>
                    <a:pt x="80" y="60"/>
                  </a:lnTo>
                  <a:lnTo>
                    <a:pt x="65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25" name="Freeform 105">
              <a:extLst>
                <a:ext uri="{FF2B5EF4-FFF2-40B4-BE49-F238E27FC236}">
                  <a16:creationId xmlns:a16="http://schemas.microsoft.com/office/drawing/2014/main" id="{875F0755-EB36-63E4-C730-23E33A1AA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0122" y="6405203"/>
              <a:ext cx="727559" cy="619199"/>
            </a:xfrm>
            <a:custGeom>
              <a:avLst/>
              <a:gdLst>
                <a:gd name="T0" fmla="*/ 190 w 193"/>
                <a:gd name="T1" fmla="*/ 47 h 159"/>
                <a:gd name="T2" fmla="*/ 153 w 193"/>
                <a:gd name="T3" fmla="*/ 53 h 159"/>
                <a:gd name="T4" fmla="*/ 115 w 193"/>
                <a:gd name="T5" fmla="*/ 0 h 159"/>
                <a:gd name="T6" fmla="*/ 91 w 193"/>
                <a:gd name="T7" fmla="*/ 0 h 159"/>
                <a:gd name="T8" fmla="*/ 60 w 193"/>
                <a:gd name="T9" fmla="*/ 10 h 159"/>
                <a:gd name="T10" fmla="*/ 61 w 193"/>
                <a:gd name="T11" fmla="*/ 35 h 159"/>
                <a:gd name="T12" fmla="*/ 0 w 193"/>
                <a:gd name="T13" fmla="*/ 35 h 159"/>
                <a:gd name="T14" fmla="*/ 20 w 193"/>
                <a:gd name="T15" fmla="*/ 66 h 159"/>
                <a:gd name="T16" fmla="*/ 54 w 193"/>
                <a:gd name="T17" fmla="*/ 69 h 159"/>
                <a:gd name="T18" fmla="*/ 49 w 193"/>
                <a:gd name="T19" fmla="*/ 110 h 159"/>
                <a:gd name="T20" fmla="*/ 19 w 193"/>
                <a:gd name="T21" fmla="*/ 141 h 159"/>
                <a:gd name="T22" fmla="*/ 38 w 193"/>
                <a:gd name="T23" fmla="*/ 151 h 159"/>
                <a:gd name="T24" fmla="*/ 67 w 193"/>
                <a:gd name="T25" fmla="*/ 135 h 159"/>
                <a:gd name="T26" fmla="*/ 79 w 193"/>
                <a:gd name="T27" fmla="*/ 147 h 159"/>
                <a:gd name="T28" fmla="*/ 144 w 193"/>
                <a:gd name="T29" fmla="*/ 159 h 159"/>
                <a:gd name="T30" fmla="*/ 169 w 193"/>
                <a:gd name="T31" fmla="*/ 129 h 159"/>
                <a:gd name="T32" fmla="*/ 158 w 193"/>
                <a:gd name="T33" fmla="*/ 103 h 159"/>
                <a:gd name="T34" fmla="*/ 193 w 193"/>
                <a:gd name="T35" fmla="*/ 75 h 159"/>
                <a:gd name="T36" fmla="*/ 189 w 193"/>
                <a:gd name="T37" fmla="*/ 59 h 159"/>
                <a:gd name="T38" fmla="*/ 190 w 193"/>
                <a:gd name="T39" fmla="*/ 47 h 159"/>
                <a:gd name="T40" fmla="*/ 190 w 193"/>
                <a:gd name="T41" fmla="*/ 47 h 159"/>
                <a:gd name="T42" fmla="*/ 190 w 193"/>
                <a:gd name="T43" fmla="*/ 47 h 1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3"/>
                <a:gd name="T67" fmla="*/ 0 h 159"/>
                <a:gd name="T68" fmla="*/ 193 w 193"/>
                <a:gd name="T69" fmla="*/ 159 h 15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3" h="159">
                  <a:moveTo>
                    <a:pt x="190" y="47"/>
                  </a:moveTo>
                  <a:lnTo>
                    <a:pt x="153" y="53"/>
                  </a:lnTo>
                  <a:lnTo>
                    <a:pt x="115" y="0"/>
                  </a:lnTo>
                  <a:lnTo>
                    <a:pt x="91" y="0"/>
                  </a:lnTo>
                  <a:lnTo>
                    <a:pt x="60" y="10"/>
                  </a:lnTo>
                  <a:lnTo>
                    <a:pt x="61" y="35"/>
                  </a:lnTo>
                  <a:lnTo>
                    <a:pt x="0" y="35"/>
                  </a:lnTo>
                  <a:lnTo>
                    <a:pt x="20" y="66"/>
                  </a:lnTo>
                  <a:lnTo>
                    <a:pt x="54" y="69"/>
                  </a:lnTo>
                  <a:lnTo>
                    <a:pt x="49" y="110"/>
                  </a:lnTo>
                  <a:lnTo>
                    <a:pt x="19" y="141"/>
                  </a:lnTo>
                  <a:lnTo>
                    <a:pt x="38" y="151"/>
                  </a:lnTo>
                  <a:lnTo>
                    <a:pt x="67" y="135"/>
                  </a:lnTo>
                  <a:lnTo>
                    <a:pt x="79" y="147"/>
                  </a:lnTo>
                  <a:lnTo>
                    <a:pt x="144" y="159"/>
                  </a:lnTo>
                  <a:lnTo>
                    <a:pt x="169" y="129"/>
                  </a:lnTo>
                  <a:lnTo>
                    <a:pt x="158" y="103"/>
                  </a:lnTo>
                  <a:lnTo>
                    <a:pt x="193" y="75"/>
                  </a:lnTo>
                  <a:lnTo>
                    <a:pt x="189" y="59"/>
                  </a:lnTo>
                  <a:lnTo>
                    <a:pt x="190" y="4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26" name="Freeform 106">
              <a:extLst>
                <a:ext uri="{FF2B5EF4-FFF2-40B4-BE49-F238E27FC236}">
                  <a16:creationId xmlns:a16="http://schemas.microsoft.com/office/drawing/2014/main" id="{4E5AEF03-51BD-00AA-ADBE-36A1C65BD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08813" y="6594834"/>
              <a:ext cx="739170" cy="828179"/>
            </a:xfrm>
            <a:custGeom>
              <a:avLst/>
              <a:gdLst>
                <a:gd name="T0" fmla="*/ 0 w 195"/>
                <a:gd name="T1" fmla="*/ 54 h 213"/>
                <a:gd name="T2" fmla="*/ 34 w 195"/>
                <a:gd name="T3" fmla="*/ 135 h 213"/>
                <a:gd name="T4" fmla="*/ 8 w 195"/>
                <a:gd name="T5" fmla="*/ 150 h 213"/>
                <a:gd name="T6" fmla="*/ 39 w 195"/>
                <a:gd name="T7" fmla="*/ 202 h 213"/>
                <a:gd name="T8" fmla="*/ 93 w 195"/>
                <a:gd name="T9" fmla="*/ 191 h 213"/>
                <a:gd name="T10" fmla="*/ 137 w 195"/>
                <a:gd name="T11" fmla="*/ 213 h 213"/>
                <a:gd name="T12" fmla="*/ 195 w 195"/>
                <a:gd name="T13" fmla="*/ 145 h 213"/>
                <a:gd name="T14" fmla="*/ 193 w 195"/>
                <a:gd name="T15" fmla="*/ 128 h 213"/>
                <a:gd name="T16" fmla="*/ 152 w 195"/>
                <a:gd name="T17" fmla="*/ 112 h 213"/>
                <a:gd name="T18" fmla="*/ 142 w 195"/>
                <a:gd name="T19" fmla="*/ 45 h 213"/>
                <a:gd name="T20" fmla="*/ 122 w 195"/>
                <a:gd name="T21" fmla="*/ 0 h 213"/>
                <a:gd name="T22" fmla="*/ 49 w 195"/>
                <a:gd name="T23" fmla="*/ 11 h 213"/>
                <a:gd name="T24" fmla="*/ 0 w 195"/>
                <a:gd name="T25" fmla="*/ 54 h 213"/>
                <a:gd name="T26" fmla="*/ 0 w 195"/>
                <a:gd name="T27" fmla="*/ 54 h 213"/>
                <a:gd name="T28" fmla="*/ 0 w 195"/>
                <a:gd name="T29" fmla="*/ 54 h 2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5"/>
                <a:gd name="T46" fmla="*/ 0 h 213"/>
                <a:gd name="T47" fmla="*/ 195 w 195"/>
                <a:gd name="T48" fmla="*/ 213 h 2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5" h="213">
                  <a:moveTo>
                    <a:pt x="0" y="54"/>
                  </a:moveTo>
                  <a:lnTo>
                    <a:pt x="34" y="135"/>
                  </a:lnTo>
                  <a:lnTo>
                    <a:pt x="8" y="150"/>
                  </a:lnTo>
                  <a:lnTo>
                    <a:pt x="39" y="202"/>
                  </a:lnTo>
                  <a:lnTo>
                    <a:pt x="93" y="191"/>
                  </a:lnTo>
                  <a:lnTo>
                    <a:pt x="137" y="213"/>
                  </a:lnTo>
                  <a:lnTo>
                    <a:pt x="195" y="145"/>
                  </a:lnTo>
                  <a:lnTo>
                    <a:pt x="193" y="128"/>
                  </a:lnTo>
                  <a:lnTo>
                    <a:pt x="152" y="112"/>
                  </a:lnTo>
                  <a:lnTo>
                    <a:pt x="142" y="45"/>
                  </a:lnTo>
                  <a:lnTo>
                    <a:pt x="122" y="0"/>
                  </a:lnTo>
                  <a:lnTo>
                    <a:pt x="49" y="11"/>
                  </a:lnTo>
                  <a:lnTo>
                    <a:pt x="0" y="5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27" name="Freeform 107">
              <a:extLst>
                <a:ext uri="{FF2B5EF4-FFF2-40B4-BE49-F238E27FC236}">
                  <a16:creationId xmlns:a16="http://schemas.microsoft.com/office/drawing/2014/main" id="{8A6BC977-E26A-7181-E381-C35FDF2D6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4445" y="7152113"/>
              <a:ext cx="1102947" cy="654028"/>
            </a:xfrm>
            <a:custGeom>
              <a:avLst/>
              <a:gdLst>
                <a:gd name="T0" fmla="*/ 163 w 292"/>
                <a:gd name="T1" fmla="*/ 7 h 168"/>
                <a:gd name="T2" fmla="*/ 114 w 292"/>
                <a:gd name="T3" fmla="*/ 0 h 168"/>
                <a:gd name="T4" fmla="*/ 82 w 292"/>
                <a:gd name="T5" fmla="*/ 64 h 168"/>
                <a:gd name="T6" fmla="*/ 111 w 292"/>
                <a:gd name="T7" fmla="*/ 68 h 168"/>
                <a:gd name="T8" fmla="*/ 78 w 292"/>
                <a:gd name="T9" fmla="*/ 113 h 168"/>
                <a:gd name="T10" fmla="*/ 50 w 292"/>
                <a:gd name="T11" fmla="*/ 113 h 168"/>
                <a:gd name="T12" fmla="*/ 0 w 292"/>
                <a:gd name="T13" fmla="*/ 168 h 168"/>
                <a:gd name="T14" fmla="*/ 90 w 292"/>
                <a:gd name="T15" fmla="*/ 140 h 168"/>
                <a:gd name="T16" fmla="*/ 124 w 292"/>
                <a:gd name="T17" fmla="*/ 154 h 168"/>
                <a:gd name="T18" fmla="*/ 173 w 292"/>
                <a:gd name="T19" fmla="*/ 111 h 168"/>
                <a:gd name="T20" fmla="*/ 214 w 292"/>
                <a:gd name="T21" fmla="*/ 156 h 168"/>
                <a:gd name="T22" fmla="*/ 250 w 292"/>
                <a:gd name="T23" fmla="*/ 156 h 168"/>
                <a:gd name="T24" fmla="*/ 292 w 292"/>
                <a:gd name="T25" fmla="*/ 70 h 168"/>
                <a:gd name="T26" fmla="*/ 248 w 292"/>
                <a:gd name="T27" fmla="*/ 48 h 168"/>
                <a:gd name="T28" fmla="*/ 193 w 292"/>
                <a:gd name="T29" fmla="*/ 59 h 168"/>
                <a:gd name="T30" fmla="*/ 163 w 292"/>
                <a:gd name="T31" fmla="*/ 7 h 168"/>
                <a:gd name="T32" fmla="*/ 163 w 292"/>
                <a:gd name="T33" fmla="*/ 7 h 168"/>
                <a:gd name="T34" fmla="*/ 163 w 292"/>
                <a:gd name="T35" fmla="*/ 7 h 1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92"/>
                <a:gd name="T55" fmla="*/ 0 h 168"/>
                <a:gd name="T56" fmla="*/ 292 w 292"/>
                <a:gd name="T57" fmla="*/ 168 h 1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92" h="168">
                  <a:moveTo>
                    <a:pt x="163" y="7"/>
                  </a:moveTo>
                  <a:lnTo>
                    <a:pt x="114" y="0"/>
                  </a:lnTo>
                  <a:lnTo>
                    <a:pt x="82" y="64"/>
                  </a:lnTo>
                  <a:lnTo>
                    <a:pt x="111" y="68"/>
                  </a:lnTo>
                  <a:lnTo>
                    <a:pt x="78" y="113"/>
                  </a:lnTo>
                  <a:lnTo>
                    <a:pt x="50" y="113"/>
                  </a:lnTo>
                  <a:lnTo>
                    <a:pt x="0" y="168"/>
                  </a:lnTo>
                  <a:lnTo>
                    <a:pt x="90" y="140"/>
                  </a:lnTo>
                  <a:lnTo>
                    <a:pt x="124" y="154"/>
                  </a:lnTo>
                  <a:lnTo>
                    <a:pt x="173" y="111"/>
                  </a:lnTo>
                  <a:lnTo>
                    <a:pt x="214" y="156"/>
                  </a:lnTo>
                  <a:lnTo>
                    <a:pt x="250" y="156"/>
                  </a:lnTo>
                  <a:lnTo>
                    <a:pt x="292" y="70"/>
                  </a:lnTo>
                  <a:lnTo>
                    <a:pt x="248" y="48"/>
                  </a:lnTo>
                  <a:lnTo>
                    <a:pt x="193" y="59"/>
                  </a:lnTo>
                  <a:lnTo>
                    <a:pt x="163" y="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28" name="Freeform 108">
              <a:extLst>
                <a:ext uri="{FF2B5EF4-FFF2-40B4-BE49-F238E27FC236}">
                  <a16:creationId xmlns:a16="http://schemas.microsoft.com/office/drawing/2014/main" id="{83472B84-24B6-7C88-7E03-DD206ED68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93803" y="6954742"/>
              <a:ext cx="708208" cy="584370"/>
            </a:xfrm>
            <a:custGeom>
              <a:avLst/>
              <a:gdLst>
                <a:gd name="T0" fmla="*/ 29 w 187"/>
                <a:gd name="T1" fmla="*/ 5 h 150"/>
                <a:gd name="T2" fmla="*/ 12 w 187"/>
                <a:gd name="T3" fmla="*/ 35 h 150"/>
                <a:gd name="T4" fmla="*/ 14 w 187"/>
                <a:gd name="T5" fmla="*/ 52 h 150"/>
                <a:gd name="T6" fmla="*/ 0 w 187"/>
                <a:gd name="T7" fmla="*/ 68 h 150"/>
                <a:gd name="T8" fmla="*/ 22 w 187"/>
                <a:gd name="T9" fmla="*/ 81 h 150"/>
                <a:gd name="T10" fmla="*/ 12 w 187"/>
                <a:gd name="T11" fmla="*/ 150 h 150"/>
                <a:gd name="T12" fmla="*/ 59 w 187"/>
                <a:gd name="T13" fmla="*/ 129 h 150"/>
                <a:gd name="T14" fmla="*/ 85 w 187"/>
                <a:gd name="T15" fmla="*/ 92 h 150"/>
                <a:gd name="T16" fmla="*/ 85 w 187"/>
                <a:gd name="T17" fmla="*/ 71 h 150"/>
                <a:gd name="T18" fmla="*/ 122 w 187"/>
                <a:gd name="T19" fmla="*/ 60 h 150"/>
                <a:gd name="T20" fmla="*/ 138 w 187"/>
                <a:gd name="T21" fmla="*/ 83 h 150"/>
                <a:gd name="T22" fmla="*/ 168 w 187"/>
                <a:gd name="T23" fmla="*/ 78 h 150"/>
                <a:gd name="T24" fmla="*/ 159 w 187"/>
                <a:gd name="T25" fmla="*/ 62 h 150"/>
                <a:gd name="T26" fmla="*/ 187 w 187"/>
                <a:gd name="T27" fmla="*/ 62 h 150"/>
                <a:gd name="T28" fmla="*/ 187 w 187"/>
                <a:gd name="T29" fmla="*/ 23 h 150"/>
                <a:gd name="T30" fmla="*/ 178 w 187"/>
                <a:gd name="T31" fmla="*/ 10 h 150"/>
                <a:gd name="T32" fmla="*/ 159 w 187"/>
                <a:gd name="T33" fmla="*/ 0 h 150"/>
                <a:gd name="T34" fmla="*/ 141 w 187"/>
                <a:gd name="T35" fmla="*/ 13 h 150"/>
                <a:gd name="T36" fmla="*/ 92 w 187"/>
                <a:gd name="T37" fmla="*/ 13 h 150"/>
                <a:gd name="T38" fmla="*/ 80 w 187"/>
                <a:gd name="T39" fmla="*/ 1 h 150"/>
                <a:gd name="T40" fmla="*/ 59 w 187"/>
                <a:gd name="T41" fmla="*/ 13 h 150"/>
                <a:gd name="T42" fmla="*/ 31 w 187"/>
                <a:gd name="T43" fmla="*/ 10 h 150"/>
                <a:gd name="T44" fmla="*/ 29 w 187"/>
                <a:gd name="T45" fmla="*/ 5 h 150"/>
                <a:gd name="T46" fmla="*/ 29 w 187"/>
                <a:gd name="T47" fmla="*/ 5 h 150"/>
                <a:gd name="T48" fmla="*/ 29 w 187"/>
                <a:gd name="T49" fmla="*/ 5 h 1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7"/>
                <a:gd name="T76" fmla="*/ 0 h 150"/>
                <a:gd name="T77" fmla="*/ 187 w 187"/>
                <a:gd name="T78" fmla="*/ 150 h 15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7" h="150">
                  <a:moveTo>
                    <a:pt x="29" y="5"/>
                  </a:moveTo>
                  <a:lnTo>
                    <a:pt x="12" y="35"/>
                  </a:lnTo>
                  <a:lnTo>
                    <a:pt x="14" y="52"/>
                  </a:lnTo>
                  <a:lnTo>
                    <a:pt x="0" y="68"/>
                  </a:lnTo>
                  <a:lnTo>
                    <a:pt x="22" y="81"/>
                  </a:lnTo>
                  <a:lnTo>
                    <a:pt x="12" y="150"/>
                  </a:lnTo>
                  <a:lnTo>
                    <a:pt x="59" y="129"/>
                  </a:lnTo>
                  <a:lnTo>
                    <a:pt x="85" y="92"/>
                  </a:lnTo>
                  <a:lnTo>
                    <a:pt x="85" y="71"/>
                  </a:lnTo>
                  <a:lnTo>
                    <a:pt x="122" y="60"/>
                  </a:lnTo>
                  <a:lnTo>
                    <a:pt x="138" y="83"/>
                  </a:lnTo>
                  <a:lnTo>
                    <a:pt x="168" y="78"/>
                  </a:lnTo>
                  <a:lnTo>
                    <a:pt x="159" y="62"/>
                  </a:lnTo>
                  <a:lnTo>
                    <a:pt x="187" y="62"/>
                  </a:lnTo>
                  <a:lnTo>
                    <a:pt x="187" y="23"/>
                  </a:lnTo>
                  <a:lnTo>
                    <a:pt x="178" y="10"/>
                  </a:lnTo>
                  <a:lnTo>
                    <a:pt x="159" y="0"/>
                  </a:lnTo>
                  <a:lnTo>
                    <a:pt x="141" y="13"/>
                  </a:lnTo>
                  <a:lnTo>
                    <a:pt x="92" y="13"/>
                  </a:lnTo>
                  <a:lnTo>
                    <a:pt x="80" y="1"/>
                  </a:lnTo>
                  <a:lnTo>
                    <a:pt x="59" y="13"/>
                  </a:lnTo>
                  <a:lnTo>
                    <a:pt x="31" y="10"/>
                  </a:lnTo>
                  <a:lnTo>
                    <a:pt x="29" y="5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29" name="Freeform 109">
              <a:extLst>
                <a:ext uri="{FF2B5EF4-FFF2-40B4-BE49-F238E27FC236}">
                  <a16:creationId xmlns:a16="http://schemas.microsoft.com/office/drawing/2014/main" id="{D854ED5A-BC45-1E64-5CCB-15A6C590D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2783" y="7194682"/>
              <a:ext cx="549539" cy="452790"/>
            </a:xfrm>
            <a:custGeom>
              <a:avLst/>
              <a:gdLst>
                <a:gd name="T0" fmla="*/ 4 w 146"/>
                <a:gd name="T1" fmla="*/ 69 h 117"/>
                <a:gd name="T2" fmla="*/ 9 w 146"/>
                <a:gd name="T3" fmla="*/ 72 h 117"/>
                <a:gd name="T4" fmla="*/ 0 w 146"/>
                <a:gd name="T5" fmla="*/ 94 h 117"/>
                <a:gd name="T6" fmla="*/ 11 w 146"/>
                <a:gd name="T7" fmla="*/ 114 h 117"/>
                <a:gd name="T8" fmla="*/ 71 w 146"/>
                <a:gd name="T9" fmla="*/ 114 h 117"/>
                <a:gd name="T10" fmla="*/ 93 w 146"/>
                <a:gd name="T11" fmla="*/ 93 h 117"/>
                <a:gd name="T12" fmla="*/ 115 w 146"/>
                <a:gd name="T13" fmla="*/ 117 h 117"/>
                <a:gd name="T14" fmla="*/ 140 w 146"/>
                <a:gd name="T15" fmla="*/ 117 h 117"/>
                <a:gd name="T16" fmla="*/ 146 w 146"/>
                <a:gd name="T17" fmla="*/ 93 h 117"/>
                <a:gd name="T18" fmla="*/ 113 w 146"/>
                <a:gd name="T19" fmla="*/ 17 h 117"/>
                <a:gd name="T20" fmla="*/ 82 w 146"/>
                <a:gd name="T21" fmla="*/ 22 h 117"/>
                <a:gd name="T22" fmla="*/ 68 w 146"/>
                <a:gd name="T23" fmla="*/ 0 h 117"/>
                <a:gd name="T24" fmla="*/ 30 w 146"/>
                <a:gd name="T25" fmla="*/ 10 h 117"/>
                <a:gd name="T26" fmla="*/ 30 w 146"/>
                <a:gd name="T27" fmla="*/ 32 h 117"/>
                <a:gd name="T28" fmla="*/ 4 w 146"/>
                <a:gd name="T29" fmla="*/ 69 h 117"/>
                <a:gd name="T30" fmla="*/ 4 w 146"/>
                <a:gd name="T31" fmla="*/ 69 h 117"/>
                <a:gd name="T32" fmla="*/ 4 w 146"/>
                <a:gd name="T33" fmla="*/ 69 h 1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6"/>
                <a:gd name="T52" fmla="*/ 0 h 117"/>
                <a:gd name="T53" fmla="*/ 146 w 146"/>
                <a:gd name="T54" fmla="*/ 117 h 1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6" h="117">
                  <a:moveTo>
                    <a:pt x="4" y="69"/>
                  </a:moveTo>
                  <a:lnTo>
                    <a:pt x="9" y="72"/>
                  </a:lnTo>
                  <a:lnTo>
                    <a:pt x="0" y="94"/>
                  </a:lnTo>
                  <a:lnTo>
                    <a:pt x="11" y="114"/>
                  </a:lnTo>
                  <a:lnTo>
                    <a:pt x="71" y="114"/>
                  </a:lnTo>
                  <a:lnTo>
                    <a:pt x="93" y="93"/>
                  </a:lnTo>
                  <a:lnTo>
                    <a:pt x="115" y="117"/>
                  </a:lnTo>
                  <a:lnTo>
                    <a:pt x="140" y="117"/>
                  </a:lnTo>
                  <a:lnTo>
                    <a:pt x="146" y="93"/>
                  </a:lnTo>
                  <a:lnTo>
                    <a:pt x="113" y="17"/>
                  </a:lnTo>
                  <a:lnTo>
                    <a:pt x="82" y="22"/>
                  </a:lnTo>
                  <a:lnTo>
                    <a:pt x="68" y="0"/>
                  </a:lnTo>
                  <a:lnTo>
                    <a:pt x="30" y="10"/>
                  </a:lnTo>
                  <a:lnTo>
                    <a:pt x="30" y="32"/>
                  </a:lnTo>
                  <a:lnTo>
                    <a:pt x="4" y="69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30" name="Freeform 110">
              <a:extLst>
                <a:ext uri="{FF2B5EF4-FFF2-40B4-BE49-F238E27FC236}">
                  <a16:creationId xmlns:a16="http://schemas.microsoft.com/office/drawing/2014/main" id="{8ADDB29A-482F-E575-39FA-290F1B93E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93651" y="6931522"/>
              <a:ext cx="468270" cy="642419"/>
            </a:xfrm>
            <a:custGeom>
              <a:avLst/>
              <a:gdLst>
                <a:gd name="T0" fmla="*/ 19 w 124"/>
                <a:gd name="T1" fmla="*/ 16 h 165"/>
                <a:gd name="T2" fmla="*/ 28 w 124"/>
                <a:gd name="T3" fmla="*/ 29 h 165"/>
                <a:gd name="T4" fmla="*/ 28 w 124"/>
                <a:gd name="T5" fmla="*/ 68 h 165"/>
                <a:gd name="T6" fmla="*/ 0 w 124"/>
                <a:gd name="T7" fmla="*/ 68 h 165"/>
                <a:gd name="T8" fmla="*/ 9 w 124"/>
                <a:gd name="T9" fmla="*/ 84 h 165"/>
                <a:gd name="T10" fmla="*/ 42 w 124"/>
                <a:gd name="T11" fmla="*/ 160 h 165"/>
                <a:gd name="T12" fmla="*/ 42 w 124"/>
                <a:gd name="T13" fmla="*/ 165 h 165"/>
                <a:gd name="T14" fmla="*/ 75 w 124"/>
                <a:gd name="T15" fmla="*/ 161 h 165"/>
                <a:gd name="T16" fmla="*/ 66 w 124"/>
                <a:gd name="T17" fmla="*/ 120 h 165"/>
                <a:gd name="T18" fmla="*/ 123 w 124"/>
                <a:gd name="T19" fmla="*/ 68 h 165"/>
                <a:gd name="T20" fmla="*/ 108 w 124"/>
                <a:gd name="T21" fmla="*/ 43 h 165"/>
                <a:gd name="T22" fmla="*/ 124 w 124"/>
                <a:gd name="T23" fmla="*/ 21 h 165"/>
                <a:gd name="T24" fmla="*/ 59 w 124"/>
                <a:gd name="T25" fmla="*/ 11 h 165"/>
                <a:gd name="T26" fmla="*/ 47 w 124"/>
                <a:gd name="T27" fmla="*/ 0 h 165"/>
                <a:gd name="T28" fmla="*/ 19 w 124"/>
                <a:gd name="T29" fmla="*/ 16 h 165"/>
                <a:gd name="T30" fmla="*/ 19 w 124"/>
                <a:gd name="T31" fmla="*/ 16 h 165"/>
                <a:gd name="T32" fmla="*/ 19 w 124"/>
                <a:gd name="T33" fmla="*/ 16 h 1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4"/>
                <a:gd name="T52" fmla="*/ 0 h 165"/>
                <a:gd name="T53" fmla="*/ 124 w 124"/>
                <a:gd name="T54" fmla="*/ 165 h 16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4" h="165">
                  <a:moveTo>
                    <a:pt x="19" y="16"/>
                  </a:moveTo>
                  <a:lnTo>
                    <a:pt x="28" y="29"/>
                  </a:lnTo>
                  <a:lnTo>
                    <a:pt x="28" y="68"/>
                  </a:lnTo>
                  <a:lnTo>
                    <a:pt x="0" y="68"/>
                  </a:lnTo>
                  <a:lnTo>
                    <a:pt x="9" y="84"/>
                  </a:lnTo>
                  <a:lnTo>
                    <a:pt x="42" y="160"/>
                  </a:lnTo>
                  <a:lnTo>
                    <a:pt x="42" y="165"/>
                  </a:lnTo>
                  <a:lnTo>
                    <a:pt x="75" y="161"/>
                  </a:lnTo>
                  <a:lnTo>
                    <a:pt x="66" y="120"/>
                  </a:lnTo>
                  <a:lnTo>
                    <a:pt x="123" y="68"/>
                  </a:lnTo>
                  <a:lnTo>
                    <a:pt x="108" y="43"/>
                  </a:lnTo>
                  <a:lnTo>
                    <a:pt x="124" y="21"/>
                  </a:lnTo>
                  <a:lnTo>
                    <a:pt x="59" y="11"/>
                  </a:lnTo>
                  <a:lnTo>
                    <a:pt x="47" y="0"/>
                  </a:lnTo>
                  <a:lnTo>
                    <a:pt x="19" y="16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31" name="Freeform 111">
              <a:extLst>
                <a:ext uri="{FF2B5EF4-FFF2-40B4-BE49-F238E27FC236}">
                  <a16:creationId xmlns:a16="http://schemas.microsoft.com/office/drawing/2014/main" id="{3DAE7C06-232D-C2E1-04A7-49E7F11D2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1006" y="7798400"/>
              <a:ext cx="928798" cy="1083598"/>
            </a:xfrm>
            <a:custGeom>
              <a:avLst/>
              <a:gdLst>
                <a:gd name="T0" fmla="*/ 157 w 246"/>
                <a:gd name="T1" fmla="*/ 5 h 278"/>
                <a:gd name="T2" fmla="*/ 153 w 246"/>
                <a:gd name="T3" fmla="*/ 24 h 278"/>
                <a:gd name="T4" fmla="*/ 109 w 246"/>
                <a:gd name="T5" fmla="*/ 51 h 278"/>
                <a:gd name="T6" fmla="*/ 133 w 246"/>
                <a:gd name="T7" fmla="*/ 103 h 278"/>
                <a:gd name="T8" fmla="*/ 100 w 246"/>
                <a:gd name="T9" fmla="*/ 103 h 278"/>
                <a:gd name="T10" fmla="*/ 53 w 246"/>
                <a:gd name="T11" fmla="*/ 81 h 278"/>
                <a:gd name="T12" fmla="*/ 0 w 246"/>
                <a:gd name="T13" fmla="*/ 114 h 278"/>
                <a:gd name="T14" fmla="*/ 2 w 246"/>
                <a:gd name="T15" fmla="*/ 135 h 278"/>
                <a:gd name="T16" fmla="*/ 112 w 246"/>
                <a:gd name="T17" fmla="*/ 139 h 278"/>
                <a:gd name="T18" fmla="*/ 14 w 246"/>
                <a:gd name="T19" fmla="*/ 201 h 278"/>
                <a:gd name="T20" fmla="*/ 28 w 246"/>
                <a:gd name="T21" fmla="*/ 233 h 278"/>
                <a:gd name="T22" fmla="*/ 156 w 246"/>
                <a:gd name="T23" fmla="*/ 208 h 278"/>
                <a:gd name="T24" fmla="*/ 50 w 246"/>
                <a:gd name="T25" fmla="*/ 278 h 278"/>
                <a:gd name="T26" fmla="*/ 171 w 246"/>
                <a:gd name="T27" fmla="*/ 255 h 278"/>
                <a:gd name="T28" fmla="*/ 206 w 246"/>
                <a:gd name="T29" fmla="*/ 215 h 278"/>
                <a:gd name="T30" fmla="*/ 216 w 246"/>
                <a:gd name="T31" fmla="*/ 192 h 278"/>
                <a:gd name="T32" fmla="*/ 246 w 246"/>
                <a:gd name="T33" fmla="*/ 179 h 278"/>
                <a:gd name="T34" fmla="*/ 221 w 246"/>
                <a:gd name="T35" fmla="*/ 136 h 278"/>
                <a:gd name="T36" fmla="*/ 228 w 246"/>
                <a:gd name="T37" fmla="*/ 87 h 278"/>
                <a:gd name="T38" fmla="*/ 211 w 246"/>
                <a:gd name="T39" fmla="*/ 74 h 278"/>
                <a:gd name="T40" fmla="*/ 221 w 246"/>
                <a:gd name="T41" fmla="*/ 28 h 278"/>
                <a:gd name="T42" fmla="*/ 206 w 246"/>
                <a:gd name="T43" fmla="*/ 0 h 278"/>
                <a:gd name="T44" fmla="*/ 157 w 246"/>
                <a:gd name="T45" fmla="*/ 5 h 278"/>
                <a:gd name="T46" fmla="*/ 157 w 246"/>
                <a:gd name="T47" fmla="*/ 5 h 278"/>
                <a:gd name="T48" fmla="*/ 157 w 246"/>
                <a:gd name="T49" fmla="*/ 5 h 27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46"/>
                <a:gd name="T76" fmla="*/ 0 h 278"/>
                <a:gd name="T77" fmla="*/ 246 w 246"/>
                <a:gd name="T78" fmla="*/ 278 h 27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46" h="278">
                  <a:moveTo>
                    <a:pt x="157" y="5"/>
                  </a:moveTo>
                  <a:lnTo>
                    <a:pt x="153" y="24"/>
                  </a:lnTo>
                  <a:lnTo>
                    <a:pt x="109" y="51"/>
                  </a:lnTo>
                  <a:lnTo>
                    <a:pt x="133" y="103"/>
                  </a:lnTo>
                  <a:lnTo>
                    <a:pt x="100" y="103"/>
                  </a:lnTo>
                  <a:lnTo>
                    <a:pt x="53" y="81"/>
                  </a:lnTo>
                  <a:lnTo>
                    <a:pt x="0" y="114"/>
                  </a:lnTo>
                  <a:lnTo>
                    <a:pt x="2" y="135"/>
                  </a:lnTo>
                  <a:lnTo>
                    <a:pt x="112" y="139"/>
                  </a:lnTo>
                  <a:lnTo>
                    <a:pt x="14" y="201"/>
                  </a:lnTo>
                  <a:lnTo>
                    <a:pt x="28" y="233"/>
                  </a:lnTo>
                  <a:lnTo>
                    <a:pt x="156" y="208"/>
                  </a:lnTo>
                  <a:lnTo>
                    <a:pt x="50" y="278"/>
                  </a:lnTo>
                  <a:lnTo>
                    <a:pt x="171" y="255"/>
                  </a:lnTo>
                  <a:lnTo>
                    <a:pt x="206" y="215"/>
                  </a:lnTo>
                  <a:lnTo>
                    <a:pt x="216" y="192"/>
                  </a:lnTo>
                  <a:lnTo>
                    <a:pt x="246" y="179"/>
                  </a:lnTo>
                  <a:lnTo>
                    <a:pt x="221" y="136"/>
                  </a:lnTo>
                  <a:lnTo>
                    <a:pt x="228" y="87"/>
                  </a:lnTo>
                  <a:lnTo>
                    <a:pt x="211" y="74"/>
                  </a:lnTo>
                  <a:lnTo>
                    <a:pt x="221" y="28"/>
                  </a:lnTo>
                  <a:lnTo>
                    <a:pt x="206" y="0"/>
                  </a:lnTo>
                  <a:lnTo>
                    <a:pt x="157" y="5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32" name="Freeform 112">
              <a:extLst>
                <a:ext uri="{FF2B5EF4-FFF2-40B4-BE49-F238E27FC236}">
                  <a16:creationId xmlns:a16="http://schemas.microsoft.com/office/drawing/2014/main" id="{E8E67237-D867-F872-CD43-86026551D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2745" y="7693912"/>
              <a:ext cx="820439" cy="530188"/>
            </a:xfrm>
            <a:custGeom>
              <a:avLst/>
              <a:gdLst>
                <a:gd name="T0" fmla="*/ 122 w 217"/>
                <a:gd name="T1" fmla="*/ 17 h 137"/>
                <a:gd name="T2" fmla="*/ 0 w 217"/>
                <a:gd name="T3" fmla="*/ 27 h 137"/>
                <a:gd name="T4" fmla="*/ 14 w 217"/>
                <a:gd name="T5" fmla="*/ 57 h 137"/>
                <a:gd name="T6" fmla="*/ 4 w 217"/>
                <a:gd name="T7" fmla="*/ 101 h 137"/>
                <a:gd name="T8" fmla="*/ 21 w 217"/>
                <a:gd name="T9" fmla="*/ 114 h 137"/>
                <a:gd name="T10" fmla="*/ 118 w 217"/>
                <a:gd name="T11" fmla="*/ 111 h 137"/>
                <a:gd name="T12" fmla="*/ 155 w 217"/>
                <a:gd name="T13" fmla="*/ 134 h 137"/>
                <a:gd name="T14" fmla="*/ 174 w 217"/>
                <a:gd name="T15" fmla="*/ 125 h 137"/>
                <a:gd name="T16" fmla="*/ 212 w 217"/>
                <a:gd name="T17" fmla="*/ 137 h 137"/>
                <a:gd name="T18" fmla="*/ 210 w 217"/>
                <a:gd name="T19" fmla="*/ 100 h 137"/>
                <a:gd name="T20" fmla="*/ 182 w 217"/>
                <a:gd name="T21" fmla="*/ 84 h 137"/>
                <a:gd name="T22" fmla="*/ 186 w 217"/>
                <a:gd name="T23" fmla="*/ 64 h 137"/>
                <a:gd name="T24" fmla="*/ 202 w 217"/>
                <a:gd name="T25" fmla="*/ 67 h 137"/>
                <a:gd name="T26" fmla="*/ 217 w 217"/>
                <a:gd name="T27" fmla="*/ 23 h 137"/>
                <a:gd name="T28" fmla="*/ 181 w 217"/>
                <a:gd name="T29" fmla="*/ 15 h 137"/>
                <a:gd name="T30" fmla="*/ 166 w 217"/>
                <a:gd name="T31" fmla="*/ 0 h 137"/>
                <a:gd name="T32" fmla="*/ 156 w 217"/>
                <a:gd name="T33" fmla="*/ 17 h 137"/>
                <a:gd name="T34" fmla="*/ 122 w 217"/>
                <a:gd name="T35" fmla="*/ 17 h 137"/>
                <a:gd name="T36" fmla="*/ 122 w 217"/>
                <a:gd name="T37" fmla="*/ 17 h 137"/>
                <a:gd name="T38" fmla="*/ 122 w 217"/>
                <a:gd name="T39" fmla="*/ 17 h 13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7"/>
                <a:gd name="T61" fmla="*/ 0 h 137"/>
                <a:gd name="T62" fmla="*/ 217 w 217"/>
                <a:gd name="T63" fmla="*/ 137 h 13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7" h="137">
                  <a:moveTo>
                    <a:pt x="122" y="17"/>
                  </a:moveTo>
                  <a:lnTo>
                    <a:pt x="0" y="27"/>
                  </a:lnTo>
                  <a:lnTo>
                    <a:pt x="14" y="57"/>
                  </a:lnTo>
                  <a:lnTo>
                    <a:pt x="4" y="101"/>
                  </a:lnTo>
                  <a:lnTo>
                    <a:pt x="21" y="114"/>
                  </a:lnTo>
                  <a:lnTo>
                    <a:pt x="118" y="111"/>
                  </a:lnTo>
                  <a:lnTo>
                    <a:pt x="155" y="134"/>
                  </a:lnTo>
                  <a:lnTo>
                    <a:pt x="174" y="125"/>
                  </a:lnTo>
                  <a:lnTo>
                    <a:pt x="212" y="137"/>
                  </a:lnTo>
                  <a:lnTo>
                    <a:pt x="210" y="100"/>
                  </a:lnTo>
                  <a:lnTo>
                    <a:pt x="182" y="84"/>
                  </a:lnTo>
                  <a:lnTo>
                    <a:pt x="186" y="64"/>
                  </a:lnTo>
                  <a:lnTo>
                    <a:pt x="202" y="67"/>
                  </a:lnTo>
                  <a:lnTo>
                    <a:pt x="217" y="23"/>
                  </a:lnTo>
                  <a:lnTo>
                    <a:pt x="181" y="15"/>
                  </a:lnTo>
                  <a:lnTo>
                    <a:pt x="166" y="0"/>
                  </a:lnTo>
                  <a:lnTo>
                    <a:pt x="156" y="17"/>
                  </a:lnTo>
                  <a:lnTo>
                    <a:pt x="122" y="1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33" name="Freeform 113">
              <a:extLst>
                <a:ext uri="{FF2B5EF4-FFF2-40B4-BE49-F238E27FC236}">
                  <a16:creationId xmlns:a16="http://schemas.microsoft.com/office/drawing/2014/main" id="{CCE441CF-DB50-7DD4-19F8-B3EA324F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8654" y="8123480"/>
              <a:ext cx="1428029" cy="986850"/>
            </a:xfrm>
            <a:custGeom>
              <a:avLst/>
              <a:gdLst>
                <a:gd name="T0" fmla="*/ 131 w 378"/>
                <a:gd name="T1" fmla="*/ 3 h 253"/>
                <a:gd name="T2" fmla="*/ 124 w 378"/>
                <a:gd name="T3" fmla="*/ 52 h 253"/>
                <a:gd name="T4" fmla="*/ 149 w 378"/>
                <a:gd name="T5" fmla="*/ 95 h 253"/>
                <a:gd name="T6" fmla="*/ 119 w 378"/>
                <a:gd name="T7" fmla="*/ 108 h 253"/>
                <a:gd name="T8" fmla="*/ 110 w 378"/>
                <a:gd name="T9" fmla="*/ 131 h 253"/>
                <a:gd name="T10" fmla="*/ 75 w 378"/>
                <a:gd name="T11" fmla="*/ 170 h 253"/>
                <a:gd name="T12" fmla="*/ 11 w 378"/>
                <a:gd name="T13" fmla="*/ 215 h 253"/>
                <a:gd name="T14" fmla="*/ 47 w 378"/>
                <a:gd name="T15" fmla="*/ 211 h 253"/>
                <a:gd name="T16" fmla="*/ 0 w 378"/>
                <a:gd name="T17" fmla="*/ 253 h 253"/>
                <a:gd name="T18" fmla="*/ 93 w 378"/>
                <a:gd name="T19" fmla="*/ 219 h 253"/>
                <a:gd name="T20" fmla="*/ 161 w 378"/>
                <a:gd name="T21" fmla="*/ 236 h 253"/>
                <a:gd name="T22" fmla="*/ 219 w 378"/>
                <a:gd name="T23" fmla="*/ 202 h 253"/>
                <a:gd name="T24" fmla="*/ 264 w 378"/>
                <a:gd name="T25" fmla="*/ 209 h 253"/>
                <a:gd name="T26" fmla="*/ 279 w 378"/>
                <a:gd name="T27" fmla="*/ 131 h 253"/>
                <a:gd name="T28" fmla="*/ 304 w 378"/>
                <a:gd name="T29" fmla="*/ 169 h 253"/>
                <a:gd name="T30" fmla="*/ 369 w 378"/>
                <a:gd name="T31" fmla="*/ 147 h 253"/>
                <a:gd name="T32" fmla="*/ 378 w 378"/>
                <a:gd name="T33" fmla="*/ 118 h 253"/>
                <a:gd name="T34" fmla="*/ 327 w 378"/>
                <a:gd name="T35" fmla="*/ 57 h 253"/>
                <a:gd name="T36" fmla="*/ 338 w 378"/>
                <a:gd name="T37" fmla="*/ 45 h 253"/>
                <a:gd name="T38" fmla="*/ 323 w 378"/>
                <a:gd name="T39" fmla="*/ 26 h 253"/>
                <a:gd name="T40" fmla="*/ 284 w 378"/>
                <a:gd name="T41" fmla="*/ 14 h 253"/>
                <a:gd name="T42" fmla="*/ 265 w 378"/>
                <a:gd name="T43" fmla="*/ 23 h 253"/>
                <a:gd name="T44" fmla="*/ 229 w 378"/>
                <a:gd name="T45" fmla="*/ 0 h 253"/>
                <a:gd name="T46" fmla="*/ 131 w 378"/>
                <a:gd name="T47" fmla="*/ 3 h 253"/>
                <a:gd name="T48" fmla="*/ 131 w 378"/>
                <a:gd name="T49" fmla="*/ 3 h 253"/>
                <a:gd name="T50" fmla="*/ 131 w 378"/>
                <a:gd name="T51" fmla="*/ 3 h 25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78"/>
                <a:gd name="T79" fmla="*/ 0 h 253"/>
                <a:gd name="T80" fmla="*/ 378 w 378"/>
                <a:gd name="T81" fmla="*/ 253 h 25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78" h="253">
                  <a:moveTo>
                    <a:pt x="131" y="3"/>
                  </a:moveTo>
                  <a:lnTo>
                    <a:pt x="124" y="52"/>
                  </a:lnTo>
                  <a:lnTo>
                    <a:pt x="149" y="95"/>
                  </a:lnTo>
                  <a:lnTo>
                    <a:pt x="119" y="108"/>
                  </a:lnTo>
                  <a:lnTo>
                    <a:pt x="110" y="131"/>
                  </a:lnTo>
                  <a:lnTo>
                    <a:pt x="75" y="170"/>
                  </a:lnTo>
                  <a:lnTo>
                    <a:pt x="11" y="215"/>
                  </a:lnTo>
                  <a:lnTo>
                    <a:pt x="47" y="211"/>
                  </a:lnTo>
                  <a:lnTo>
                    <a:pt x="0" y="253"/>
                  </a:lnTo>
                  <a:lnTo>
                    <a:pt x="93" y="219"/>
                  </a:lnTo>
                  <a:lnTo>
                    <a:pt x="161" y="236"/>
                  </a:lnTo>
                  <a:lnTo>
                    <a:pt x="219" y="202"/>
                  </a:lnTo>
                  <a:lnTo>
                    <a:pt x="264" y="209"/>
                  </a:lnTo>
                  <a:lnTo>
                    <a:pt x="279" y="131"/>
                  </a:lnTo>
                  <a:lnTo>
                    <a:pt x="304" y="169"/>
                  </a:lnTo>
                  <a:lnTo>
                    <a:pt x="369" y="147"/>
                  </a:lnTo>
                  <a:lnTo>
                    <a:pt x="378" y="118"/>
                  </a:lnTo>
                  <a:lnTo>
                    <a:pt x="327" y="57"/>
                  </a:lnTo>
                  <a:lnTo>
                    <a:pt x="338" y="45"/>
                  </a:lnTo>
                  <a:lnTo>
                    <a:pt x="323" y="26"/>
                  </a:lnTo>
                  <a:lnTo>
                    <a:pt x="284" y="14"/>
                  </a:lnTo>
                  <a:lnTo>
                    <a:pt x="265" y="23"/>
                  </a:lnTo>
                  <a:lnTo>
                    <a:pt x="229" y="0"/>
                  </a:lnTo>
                  <a:lnTo>
                    <a:pt x="131" y="3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34" name="Freeform 114">
              <a:extLst>
                <a:ext uri="{FF2B5EF4-FFF2-40B4-BE49-F238E27FC236}">
                  <a16:creationId xmlns:a16="http://schemas.microsoft.com/office/drawing/2014/main" id="{77E5B59A-A824-CCFB-2FC3-3CAC2C27A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5202" y="7198553"/>
              <a:ext cx="510839" cy="584368"/>
            </a:xfrm>
            <a:custGeom>
              <a:avLst/>
              <a:gdLst>
                <a:gd name="T0" fmla="*/ 122 w 136"/>
                <a:gd name="T1" fmla="*/ 6 h 150"/>
                <a:gd name="T2" fmla="*/ 57 w 136"/>
                <a:gd name="T3" fmla="*/ 0 h 150"/>
                <a:gd name="T4" fmla="*/ 0 w 136"/>
                <a:gd name="T5" fmla="*/ 52 h 150"/>
                <a:gd name="T6" fmla="*/ 9 w 136"/>
                <a:gd name="T7" fmla="*/ 93 h 150"/>
                <a:gd name="T8" fmla="*/ 41 w 136"/>
                <a:gd name="T9" fmla="*/ 97 h 150"/>
                <a:gd name="T10" fmla="*/ 36 w 136"/>
                <a:gd name="T11" fmla="*/ 109 h 150"/>
                <a:gd name="T12" fmla="*/ 14 w 136"/>
                <a:gd name="T13" fmla="*/ 109 h 150"/>
                <a:gd name="T14" fmla="*/ 25 w 136"/>
                <a:gd name="T15" fmla="*/ 148 h 150"/>
                <a:gd name="T16" fmla="*/ 45 w 136"/>
                <a:gd name="T17" fmla="*/ 150 h 150"/>
                <a:gd name="T18" fmla="*/ 83 w 136"/>
                <a:gd name="T19" fmla="*/ 120 h 150"/>
                <a:gd name="T20" fmla="*/ 118 w 136"/>
                <a:gd name="T21" fmla="*/ 137 h 150"/>
                <a:gd name="T22" fmla="*/ 136 w 136"/>
                <a:gd name="T23" fmla="*/ 68 h 150"/>
                <a:gd name="T24" fmla="*/ 122 w 136"/>
                <a:gd name="T25" fmla="*/ 6 h 150"/>
                <a:gd name="T26" fmla="*/ 122 w 136"/>
                <a:gd name="T27" fmla="*/ 6 h 150"/>
                <a:gd name="T28" fmla="*/ 122 w 136"/>
                <a:gd name="T29" fmla="*/ 6 h 1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6"/>
                <a:gd name="T46" fmla="*/ 0 h 150"/>
                <a:gd name="T47" fmla="*/ 136 w 136"/>
                <a:gd name="T48" fmla="*/ 150 h 1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6" h="150">
                  <a:moveTo>
                    <a:pt x="122" y="6"/>
                  </a:moveTo>
                  <a:lnTo>
                    <a:pt x="57" y="0"/>
                  </a:lnTo>
                  <a:lnTo>
                    <a:pt x="0" y="52"/>
                  </a:lnTo>
                  <a:lnTo>
                    <a:pt x="9" y="93"/>
                  </a:lnTo>
                  <a:lnTo>
                    <a:pt x="41" y="97"/>
                  </a:lnTo>
                  <a:lnTo>
                    <a:pt x="36" y="109"/>
                  </a:lnTo>
                  <a:lnTo>
                    <a:pt x="14" y="109"/>
                  </a:lnTo>
                  <a:lnTo>
                    <a:pt x="25" y="148"/>
                  </a:lnTo>
                  <a:lnTo>
                    <a:pt x="45" y="150"/>
                  </a:lnTo>
                  <a:lnTo>
                    <a:pt x="83" y="120"/>
                  </a:lnTo>
                  <a:lnTo>
                    <a:pt x="118" y="137"/>
                  </a:lnTo>
                  <a:lnTo>
                    <a:pt x="136" y="68"/>
                  </a:lnTo>
                  <a:lnTo>
                    <a:pt x="122" y="6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35" name="Freeform 115">
              <a:extLst>
                <a:ext uri="{FF2B5EF4-FFF2-40B4-BE49-F238E27FC236}">
                  <a16:creationId xmlns:a16="http://schemas.microsoft.com/office/drawing/2014/main" id="{FFCC423E-8BE6-A055-87BD-9741F80CA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99684" y="7221773"/>
              <a:ext cx="727559" cy="1079727"/>
            </a:xfrm>
            <a:custGeom>
              <a:avLst/>
              <a:gdLst>
                <a:gd name="T0" fmla="*/ 80 w 193"/>
                <a:gd name="T1" fmla="*/ 0 h 277"/>
                <a:gd name="T2" fmla="*/ 33 w 193"/>
                <a:gd name="T3" fmla="*/ 51 h 277"/>
                <a:gd name="T4" fmla="*/ 0 w 193"/>
                <a:gd name="T5" fmla="*/ 121 h 277"/>
                <a:gd name="T6" fmla="*/ 15 w 193"/>
                <a:gd name="T7" fmla="*/ 136 h 277"/>
                <a:gd name="T8" fmla="*/ 51 w 193"/>
                <a:gd name="T9" fmla="*/ 144 h 277"/>
                <a:gd name="T10" fmla="*/ 36 w 193"/>
                <a:gd name="T11" fmla="*/ 188 h 277"/>
                <a:gd name="T12" fmla="*/ 20 w 193"/>
                <a:gd name="T13" fmla="*/ 185 h 277"/>
                <a:gd name="T14" fmla="*/ 16 w 193"/>
                <a:gd name="T15" fmla="*/ 205 h 277"/>
                <a:gd name="T16" fmla="*/ 44 w 193"/>
                <a:gd name="T17" fmla="*/ 221 h 277"/>
                <a:gd name="T18" fmla="*/ 45 w 193"/>
                <a:gd name="T19" fmla="*/ 258 h 277"/>
                <a:gd name="T20" fmla="*/ 62 w 193"/>
                <a:gd name="T21" fmla="*/ 277 h 277"/>
                <a:gd name="T22" fmla="*/ 118 w 193"/>
                <a:gd name="T23" fmla="*/ 277 h 277"/>
                <a:gd name="T24" fmla="*/ 118 w 193"/>
                <a:gd name="T25" fmla="*/ 245 h 277"/>
                <a:gd name="T26" fmla="*/ 132 w 193"/>
                <a:gd name="T27" fmla="*/ 238 h 277"/>
                <a:gd name="T28" fmla="*/ 193 w 193"/>
                <a:gd name="T29" fmla="*/ 238 h 277"/>
                <a:gd name="T30" fmla="*/ 174 w 193"/>
                <a:gd name="T31" fmla="*/ 143 h 277"/>
                <a:gd name="T32" fmla="*/ 144 w 193"/>
                <a:gd name="T33" fmla="*/ 107 h 277"/>
                <a:gd name="T34" fmla="*/ 134 w 193"/>
                <a:gd name="T35" fmla="*/ 88 h 277"/>
                <a:gd name="T36" fmla="*/ 142 w 193"/>
                <a:gd name="T37" fmla="*/ 66 h 277"/>
                <a:gd name="T38" fmla="*/ 138 w 193"/>
                <a:gd name="T39" fmla="*/ 61 h 277"/>
                <a:gd name="T40" fmla="*/ 90 w 193"/>
                <a:gd name="T41" fmla="*/ 81 h 277"/>
                <a:gd name="T42" fmla="*/ 100 w 193"/>
                <a:gd name="T43" fmla="*/ 13 h 277"/>
                <a:gd name="T44" fmla="*/ 80 w 193"/>
                <a:gd name="T45" fmla="*/ 0 h 277"/>
                <a:gd name="T46" fmla="*/ 80 w 193"/>
                <a:gd name="T47" fmla="*/ 0 h 277"/>
                <a:gd name="T48" fmla="*/ 80 w 193"/>
                <a:gd name="T49" fmla="*/ 0 h 27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93"/>
                <a:gd name="T76" fmla="*/ 0 h 277"/>
                <a:gd name="T77" fmla="*/ 193 w 193"/>
                <a:gd name="T78" fmla="*/ 277 h 27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93" h="277">
                  <a:moveTo>
                    <a:pt x="80" y="0"/>
                  </a:moveTo>
                  <a:lnTo>
                    <a:pt x="33" y="51"/>
                  </a:lnTo>
                  <a:lnTo>
                    <a:pt x="0" y="121"/>
                  </a:lnTo>
                  <a:lnTo>
                    <a:pt x="15" y="136"/>
                  </a:lnTo>
                  <a:lnTo>
                    <a:pt x="51" y="144"/>
                  </a:lnTo>
                  <a:lnTo>
                    <a:pt x="36" y="188"/>
                  </a:lnTo>
                  <a:lnTo>
                    <a:pt x="20" y="185"/>
                  </a:lnTo>
                  <a:lnTo>
                    <a:pt x="16" y="205"/>
                  </a:lnTo>
                  <a:lnTo>
                    <a:pt x="44" y="221"/>
                  </a:lnTo>
                  <a:lnTo>
                    <a:pt x="45" y="258"/>
                  </a:lnTo>
                  <a:lnTo>
                    <a:pt x="62" y="277"/>
                  </a:lnTo>
                  <a:lnTo>
                    <a:pt x="118" y="277"/>
                  </a:lnTo>
                  <a:lnTo>
                    <a:pt x="118" y="245"/>
                  </a:lnTo>
                  <a:lnTo>
                    <a:pt x="132" y="238"/>
                  </a:lnTo>
                  <a:lnTo>
                    <a:pt x="193" y="238"/>
                  </a:lnTo>
                  <a:lnTo>
                    <a:pt x="174" y="143"/>
                  </a:lnTo>
                  <a:lnTo>
                    <a:pt x="144" y="107"/>
                  </a:lnTo>
                  <a:lnTo>
                    <a:pt x="134" y="88"/>
                  </a:lnTo>
                  <a:lnTo>
                    <a:pt x="142" y="66"/>
                  </a:lnTo>
                  <a:lnTo>
                    <a:pt x="138" y="61"/>
                  </a:lnTo>
                  <a:lnTo>
                    <a:pt x="90" y="81"/>
                  </a:lnTo>
                  <a:lnTo>
                    <a:pt x="100" y="13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36" name="Freeform 116">
              <a:extLst>
                <a:ext uri="{FF2B5EF4-FFF2-40B4-BE49-F238E27FC236}">
                  <a16:creationId xmlns:a16="http://schemas.microsoft.com/office/drawing/2014/main" id="{9BCE737A-7F04-4F7C-40D4-842DB223B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5351" y="7554592"/>
              <a:ext cx="483750" cy="746907"/>
            </a:xfrm>
            <a:custGeom>
              <a:avLst/>
              <a:gdLst>
                <a:gd name="T0" fmla="*/ 0 w 129"/>
                <a:gd name="T1" fmla="*/ 21 h 191"/>
                <a:gd name="T2" fmla="*/ 30 w 129"/>
                <a:gd name="T3" fmla="*/ 57 h 191"/>
                <a:gd name="T4" fmla="*/ 49 w 129"/>
                <a:gd name="T5" fmla="*/ 152 h 191"/>
                <a:gd name="T6" fmla="*/ 70 w 129"/>
                <a:gd name="T7" fmla="*/ 183 h 191"/>
                <a:gd name="T8" fmla="*/ 117 w 129"/>
                <a:gd name="T9" fmla="*/ 191 h 191"/>
                <a:gd name="T10" fmla="*/ 129 w 129"/>
                <a:gd name="T11" fmla="*/ 99 h 191"/>
                <a:gd name="T12" fmla="*/ 102 w 129"/>
                <a:gd name="T13" fmla="*/ 48 h 191"/>
                <a:gd name="T14" fmla="*/ 102 w 129"/>
                <a:gd name="T15" fmla="*/ 24 h 191"/>
                <a:gd name="T16" fmla="*/ 82 w 129"/>
                <a:gd name="T17" fmla="*/ 0 h 191"/>
                <a:gd name="T18" fmla="*/ 60 w 129"/>
                <a:gd name="T19" fmla="*/ 21 h 191"/>
                <a:gd name="T20" fmla="*/ 0 w 129"/>
                <a:gd name="T21" fmla="*/ 21 h 191"/>
                <a:gd name="T22" fmla="*/ 0 w 129"/>
                <a:gd name="T23" fmla="*/ 21 h 191"/>
                <a:gd name="T24" fmla="*/ 0 w 129"/>
                <a:gd name="T25" fmla="*/ 21 h 1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9"/>
                <a:gd name="T40" fmla="*/ 0 h 191"/>
                <a:gd name="T41" fmla="*/ 129 w 129"/>
                <a:gd name="T42" fmla="*/ 191 h 19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9" h="191">
                  <a:moveTo>
                    <a:pt x="0" y="21"/>
                  </a:moveTo>
                  <a:lnTo>
                    <a:pt x="30" y="57"/>
                  </a:lnTo>
                  <a:lnTo>
                    <a:pt x="49" y="152"/>
                  </a:lnTo>
                  <a:lnTo>
                    <a:pt x="70" y="183"/>
                  </a:lnTo>
                  <a:lnTo>
                    <a:pt x="117" y="191"/>
                  </a:lnTo>
                  <a:lnTo>
                    <a:pt x="129" y="99"/>
                  </a:lnTo>
                  <a:lnTo>
                    <a:pt x="102" y="48"/>
                  </a:lnTo>
                  <a:lnTo>
                    <a:pt x="102" y="24"/>
                  </a:lnTo>
                  <a:lnTo>
                    <a:pt x="82" y="0"/>
                  </a:lnTo>
                  <a:lnTo>
                    <a:pt x="60" y="21"/>
                  </a:lnTo>
                  <a:lnTo>
                    <a:pt x="0" y="21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37" name="Freeform 117">
              <a:extLst>
                <a:ext uri="{FF2B5EF4-FFF2-40B4-BE49-F238E27FC236}">
                  <a16:creationId xmlns:a16="http://schemas.microsoft.com/office/drawing/2014/main" id="{FC4F8FA1-38A1-A23A-103F-60C3D001D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28482" y="7558461"/>
              <a:ext cx="371519" cy="383131"/>
            </a:xfrm>
            <a:custGeom>
              <a:avLst/>
              <a:gdLst>
                <a:gd name="T0" fmla="*/ 0 w 98"/>
                <a:gd name="T1" fmla="*/ 23 h 98"/>
                <a:gd name="T2" fmla="*/ 0 w 98"/>
                <a:gd name="T3" fmla="*/ 47 h 98"/>
                <a:gd name="T4" fmla="*/ 27 w 98"/>
                <a:gd name="T5" fmla="*/ 98 h 98"/>
                <a:gd name="T6" fmla="*/ 81 w 98"/>
                <a:gd name="T7" fmla="*/ 55 h 98"/>
                <a:gd name="T8" fmla="*/ 71 w 98"/>
                <a:gd name="T9" fmla="*/ 16 h 98"/>
                <a:gd name="T10" fmla="*/ 93 w 98"/>
                <a:gd name="T11" fmla="*/ 16 h 98"/>
                <a:gd name="T12" fmla="*/ 98 w 98"/>
                <a:gd name="T13" fmla="*/ 4 h 98"/>
                <a:gd name="T14" fmla="*/ 66 w 98"/>
                <a:gd name="T15" fmla="*/ 0 h 98"/>
                <a:gd name="T16" fmla="*/ 32 w 98"/>
                <a:gd name="T17" fmla="*/ 4 h 98"/>
                <a:gd name="T18" fmla="*/ 27 w 98"/>
                <a:gd name="T19" fmla="*/ 23 h 98"/>
                <a:gd name="T20" fmla="*/ 0 w 98"/>
                <a:gd name="T21" fmla="*/ 23 h 98"/>
                <a:gd name="T22" fmla="*/ 0 w 98"/>
                <a:gd name="T23" fmla="*/ 23 h 98"/>
                <a:gd name="T24" fmla="*/ 0 w 98"/>
                <a:gd name="T25" fmla="*/ 23 h 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8"/>
                <a:gd name="T40" fmla="*/ 0 h 98"/>
                <a:gd name="T41" fmla="*/ 98 w 98"/>
                <a:gd name="T42" fmla="*/ 98 h 9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8" h="98">
                  <a:moveTo>
                    <a:pt x="0" y="23"/>
                  </a:moveTo>
                  <a:lnTo>
                    <a:pt x="0" y="47"/>
                  </a:lnTo>
                  <a:lnTo>
                    <a:pt x="27" y="98"/>
                  </a:lnTo>
                  <a:lnTo>
                    <a:pt x="81" y="55"/>
                  </a:lnTo>
                  <a:lnTo>
                    <a:pt x="71" y="16"/>
                  </a:lnTo>
                  <a:lnTo>
                    <a:pt x="93" y="16"/>
                  </a:lnTo>
                  <a:lnTo>
                    <a:pt x="98" y="4"/>
                  </a:lnTo>
                  <a:lnTo>
                    <a:pt x="66" y="0"/>
                  </a:lnTo>
                  <a:lnTo>
                    <a:pt x="32" y="4"/>
                  </a:lnTo>
                  <a:lnTo>
                    <a:pt x="27" y="23"/>
                  </a:lnTo>
                  <a:lnTo>
                    <a:pt x="0" y="23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38" name="Freeform 118">
              <a:extLst>
                <a:ext uri="{FF2B5EF4-FFF2-40B4-BE49-F238E27FC236}">
                  <a16:creationId xmlns:a16="http://schemas.microsoft.com/office/drawing/2014/main" id="{435970E7-FBC3-0400-7EE5-84B0818F3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93183" y="8146700"/>
              <a:ext cx="793347" cy="437310"/>
            </a:xfrm>
            <a:custGeom>
              <a:avLst/>
              <a:gdLst>
                <a:gd name="T0" fmla="*/ 11 w 210"/>
                <a:gd name="T1" fmla="*/ 39 h 112"/>
                <a:gd name="T2" fmla="*/ 0 w 210"/>
                <a:gd name="T3" fmla="*/ 53 h 112"/>
                <a:gd name="T4" fmla="*/ 52 w 210"/>
                <a:gd name="T5" fmla="*/ 112 h 112"/>
                <a:gd name="T6" fmla="*/ 56 w 210"/>
                <a:gd name="T7" fmla="*/ 106 h 112"/>
                <a:gd name="T8" fmla="*/ 91 w 210"/>
                <a:gd name="T9" fmla="*/ 105 h 112"/>
                <a:gd name="T10" fmla="*/ 112 w 210"/>
                <a:gd name="T11" fmla="*/ 91 h 112"/>
                <a:gd name="T12" fmla="*/ 111 w 210"/>
                <a:gd name="T13" fmla="*/ 71 h 112"/>
                <a:gd name="T14" fmla="*/ 210 w 210"/>
                <a:gd name="T15" fmla="*/ 65 h 112"/>
                <a:gd name="T16" fmla="*/ 210 w 210"/>
                <a:gd name="T17" fmla="*/ 39 h 112"/>
                <a:gd name="T18" fmla="*/ 163 w 210"/>
                <a:gd name="T19" fmla="*/ 31 h 112"/>
                <a:gd name="T20" fmla="*/ 142 w 210"/>
                <a:gd name="T21" fmla="*/ 0 h 112"/>
                <a:gd name="T22" fmla="*/ 80 w 210"/>
                <a:gd name="T23" fmla="*/ 0 h 112"/>
                <a:gd name="T24" fmla="*/ 67 w 210"/>
                <a:gd name="T25" fmla="*/ 7 h 112"/>
                <a:gd name="T26" fmla="*/ 67 w 210"/>
                <a:gd name="T27" fmla="*/ 39 h 112"/>
                <a:gd name="T28" fmla="*/ 11 w 210"/>
                <a:gd name="T29" fmla="*/ 39 h 112"/>
                <a:gd name="T30" fmla="*/ 11 w 210"/>
                <a:gd name="T31" fmla="*/ 39 h 112"/>
                <a:gd name="T32" fmla="*/ 11 w 210"/>
                <a:gd name="T33" fmla="*/ 39 h 1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0"/>
                <a:gd name="T52" fmla="*/ 0 h 112"/>
                <a:gd name="T53" fmla="*/ 210 w 210"/>
                <a:gd name="T54" fmla="*/ 112 h 1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0" h="112">
                  <a:moveTo>
                    <a:pt x="11" y="39"/>
                  </a:moveTo>
                  <a:lnTo>
                    <a:pt x="0" y="53"/>
                  </a:lnTo>
                  <a:lnTo>
                    <a:pt x="52" y="112"/>
                  </a:lnTo>
                  <a:lnTo>
                    <a:pt x="56" y="106"/>
                  </a:lnTo>
                  <a:lnTo>
                    <a:pt x="91" y="105"/>
                  </a:lnTo>
                  <a:lnTo>
                    <a:pt x="112" y="91"/>
                  </a:lnTo>
                  <a:lnTo>
                    <a:pt x="111" y="71"/>
                  </a:lnTo>
                  <a:lnTo>
                    <a:pt x="210" y="65"/>
                  </a:lnTo>
                  <a:lnTo>
                    <a:pt x="210" y="39"/>
                  </a:lnTo>
                  <a:lnTo>
                    <a:pt x="163" y="31"/>
                  </a:lnTo>
                  <a:lnTo>
                    <a:pt x="142" y="0"/>
                  </a:lnTo>
                  <a:lnTo>
                    <a:pt x="80" y="0"/>
                  </a:lnTo>
                  <a:lnTo>
                    <a:pt x="67" y="7"/>
                  </a:lnTo>
                  <a:lnTo>
                    <a:pt x="67" y="39"/>
                  </a:lnTo>
                  <a:lnTo>
                    <a:pt x="11" y="39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39" name="Freeform 119">
              <a:extLst>
                <a:ext uri="{FF2B5EF4-FFF2-40B4-BE49-F238E27FC236}">
                  <a16:creationId xmlns:a16="http://schemas.microsoft.com/office/drawing/2014/main" id="{584FBD92-0D2A-E9F2-D4E8-B95681257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86531" y="7666821"/>
              <a:ext cx="607590" cy="739170"/>
            </a:xfrm>
            <a:custGeom>
              <a:avLst/>
              <a:gdLst>
                <a:gd name="T0" fmla="*/ 161 w 161"/>
                <a:gd name="T1" fmla="*/ 17 h 190"/>
                <a:gd name="T2" fmla="*/ 125 w 161"/>
                <a:gd name="T3" fmla="*/ 0 h 190"/>
                <a:gd name="T4" fmla="*/ 87 w 161"/>
                <a:gd name="T5" fmla="*/ 29 h 190"/>
                <a:gd name="T6" fmla="*/ 67 w 161"/>
                <a:gd name="T7" fmla="*/ 28 h 190"/>
                <a:gd name="T8" fmla="*/ 12 w 161"/>
                <a:gd name="T9" fmla="*/ 71 h 190"/>
                <a:gd name="T10" fmla="*/ 0 w 161"/>
                <a:gd name="T11" fmla="*/ 163 h 190"/>
                <a:gd name="T12" fmla="*/ 23 w 161"/>
                <a:gd name="T13" fmla="*/ 190 h 190"/>
                <a:gd name="T14" fmla="*/ 49 w 161"/>
                <a:gd name="T15" fmla="*/ 168 h 190"/>
                <a:gd name="T16" fmla="*/ 116 w 161"/>
                <a:gd name="T17" fmla="*/ 187 h 190"/>
                <a:gd name="T18" fmla="*/ 95 w 161"/>
                <a:gd name="T19" fmla="*/ 134 h 190"/>
                <a:gd name="T20" fmla="*/ 144 w 161"/>
                <a:gd name="T21" fmla="*/ 81 h 190"/>
                <a:gd name="T22" fmla="*/ 161 w 161"/>
                <a:gd name="T23" fmla="*/ 17 h 190"/>
                <a:gd name="T24" fmla="*/ 161 w 161"/>
                <a:gd name="T25" fmla="*/ 17 h 190"/>
                <a:gd name="T26" fmla="*/ 161 w 161"/>
                <a:gd name="T27" fmla="*/ 17 h 19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1"/>
                <a:gd name="T43" fmla="*/ 0 h 190"/>
                <a:gd name="T44" fmla="*/ 161 w 161"/>
                <a:gd name="T45" fmla="*/ 190 h 19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1" h="190">
                  <a:moveTo>
                    <a:pt x="161" y="17"/>
                  </a:moveTo>
                  <a:lnTo>
                    <a:pt x="125" y="0"/>
                  </a:lnTo>
                  <a:lnTo>
                    <a:pt x="87" y="29"/>
                  </a:lnTo>
                  <a:lnTo>
                    <a:pt x="67" y="28"/>
                  </a:lnTo>
                  <a:lnTo>
                    <a:pt x="12" y="71"/>
                  </a:lnTo>
                  <a:lnTo>
                    <a:pt x="0" y="163"/>
                  </a:lnTo>
                  <a:lnTo>
                    <a:pt x="23" y="190"/>
                  </a:lnTo>
                  <a:lnTo>
                    <a:pt x="49" y="168"/>
                  </a:lnTo>
                  <a:lnTo>
                    <a:pt x="116" y="187"/>
                  </a:lnTo>
                  <a:lnTo>
                    <a:pt x="95" y="134"/>
                  </a:lnTo>
                  <a:lnTo>
                    <a:pt x="144" y="81"/>
                  </a:lnTo>
                  <a:lnTo>
                    <a:pt x="161" y="1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40" name="Freeform 120">
              <a:extLst>
                <a:ext uri="{FF2B5EF4-FFF2-40B4-BE49-F238E27FC236}">
                  <a16:creationId xmlns:a16="http://schemas.microsoft.com/office/drawing/2014/main" id="{A158AE86-9FFD-5D21-4060-04E1DB821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4181" y="4822377"/>
              <a:ext cx="572759" cy="901707"/>
            </a:xfrm>
            <a:custGeom>
              <a:avLst/>
              <a:gdLst>
                <a:gd name="T0" fmla="*/ 21 w 151"/>
                <a:gd name="T1" fmla="*/ 0 h 232"/>
                <a:gd name="T2" fmla="*/ 93 w 151"/>
                <a:gd name="T3" fmla="*/ 24 h 232"/>
                <a:gd name="T4" fmla="*/ 97 w 151"/>
                <a:gd name="T5" fmla="*/ 61 h 232"/>
                <a:gd name="T6" fmla="*/ 121 w 151"/>
                <a:gd name="T7" fmla="*/ 115 h 232"/>
                <a:gd name="T8" fmla="*/ 141 w 151"/>
                <a:gd name="T9" fmla="*/ 118 h 232"/>
                <a:gd name="T10" fmla="*/ 151 w 151"/>
                <a:gd name="T11" fmla="*/ 150 h 232"/>
                <a:gd name="T12" fmla="*/ 116 w 151"/>
                <a:gd name="T13" fmla="*/ 176 h 232"/>
                <a:gd name="T14" fmla="*/ 111 w 151"/>
                <a:gd name="T15" fmla="*/ 195 h 232"/>
                <a:gd name="T16" fmla="*/ 111 w 151"/>
                <a:gd name="T17" fmla="*/ 211 h 232"/>
                <a:gd name="T18" fmla="*/ 63 w 151"/>
                <a:gd name="T19" fmla="*/ 232 h 232"/>
                <a:gd name="T20" fmla="*/ 46 w 151"/>
                <a:gd name="T21" fmla="*/ 220 h 232"/>
                <a:gd name="T22" fmla="*/ 53 w 151"/>
                <a:gd name="T23" fmla="*/ 186 h 232"/>
                <a:gd name="T24" fmla="*/ 46 w 151"/>
                <a:gd name="T25" fmla="*/ 171 h 232"/>
                <a:gd name="T26" fmla="*/ 57 w 151"/>
                <a:gd name="T27" fmla="*/ 153 h 232"/>
                <a:gd name="T28" fmla="*/ 30 w 151"/>
                <a:gd name="T29" fmla="*/ 156 h 232"/>
                <a:gd name="T30" fmla="*/ 16 w 151"/>
                <a:gd name="T31" fmla="*/ 146 h 232"/>
                <a:gd name="T32" fmla="*/ 10 w 151"/>
                <a:gd name="T33" fmla="*/ 103 h 232"/>
                <a:gd name="T34" fmla="*/ 0 w 151"/>
                <a:gd name="T35" fmla="*/ 60 h 232"/>
                <a:gd name="T36" fmla="*/ 13 w 151"/>
                <a:gd name="T37" fmla="*/ 31 h 232"/>
                <a:gd name="T38" fmla="*/ 7 w 151"/>
                <a:gd name="T39" fmla="*/ 6 h 232"/>
                <a:gd name="T40" fmla="*/ 18 w 151"/>
                <a:gd name="T41" fmla="*/ 3 h 232"/>
                <a:gd name="T42" fmla="*/ 21 w 151"/>
                <a:gd name="T43" fmla="*/ 0 h 232"/>
                <a:gd name="T44" fmla="*/ 21 w 151"/>
                <a:gd name="T45" fmla="*/ 0 h 232"/>
                <a:gd name="T46" fmla="*/ 21 w 151"/>
                <a:gd name="T47" fmla="*/ 0 h 23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51"/>
                <a:gd name="T73" fmla="*/ 0 h 232"/>
                <a:gd name="T74" fmla="*/ 151 w 151"/>
                <a:gd name="T75" fmla="*/ 232 h 23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51" h="232">
                  <a:moveTo>
                    <a:pt x="21" y="0"/>
                  </a:moveTo>
                  <a:lnTo>
                    <a:pt x="93" y="24"/>
                  </a:lnTo>
                  <a:lnTo>
                    <a:pt x="97" y="61"/>
                  </a:lnTo>
                  <a:lnTo>
                    <a:pt x="121" y="115"/>
                  </a:lnTo>
                  <a:lnTo>
                    <a:pt x="141" y="118"/>
                  </a:lnTo>
                  <a:lnTo>
                    <a:pt x="151" y="150"/>
                  </a:lnTo>
                  <a:lnTo>
                    <a:pt x="116" y="176"/>
                  </a:lnTo>
                  <a:lnTo>
                    <a:pt x="111" y="195"/>
                  </a:lnTo>
                  <a:lnTo>
                    <a:pt x="111" y="211"/>
                  </a:lnTo>
                  <a:lnTo>
                    <a:pt x="63" y="232"/>
                  </a:lnTo>
                  <a:lnTo>
                    <a:pt x="46" y="220"/>
                  </a:lnTo>
                  <a:lnTo>
                    <a:pt x="53" y="186"/>
                  </a:lnTo>
                  <a:lnTo>
                    <a:pt x="46" y="171"/>
                  </a:lnTo>
                  <a:lnTo>
                    <a:pt x="57" y="153"/>
                  </a:lnTo>
                  <a:lnTo>
                    <a:pt x="30" y="156"/>
                  </a:lnTo>
                  <a:lnTo>
                    <a:pt x="16" y="146"/>
                  </a:lnTo>
                  <a:lnTo>
                    <a:pt x="10" y="103"/>
                  </a:lnTo>
                  <a:lnTo>
                    <a:pt x="0" y="60"/>
                  </a:lnTo>
                  <a:lnTo>
                    <a:pt x="13" y="31"/>
                  </a:lnTo>
                  <a:lnTo>
                    <a:pt x="7" y="6"/>
                  </a:lnTo>
                  <a:lnTo>
                    <a:pt x="18" y="3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41" name="Freeform 121">
              <a:extLst>
                <a:ext uri="{FF2B5EF4-FFF2-40B4-BE49-F238E27FC236}">
                  <a16:creationId xmlns:a16="http://schemas.microsoft.com/office/drawing/2014/main" id="{FC23A23E-C2AB-9011-9016-C1F632FBA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1731" y="4845597"/>
              <a:ext cx="584370" cy="681119"/>
            </a:xfrm>
            <a:custGeom>
              <a:avLst/>
              <a:gdLst>
                <a:gd name="T0" fmla="*/ 146 w 155"/>
                <a:gd name="T1" fmla="*/ 0 h 175"/>
                <a:gd name="T2" fmla="*/ 80 w 155"/>
                <a:gd name="T3" fmla="*/ 21 h 175"/>
                <a:gd name="T4" fmla="*/ 62 w 155"/>
                <a:gd name="T5" fmla="*/ 60 h 175"/>
                <a:gd name="T6" fmla="*/ 20 w 155"/>
                <a:gd name="T7" fmla="*/ 60 h 175"/>
                <a:gd name="T8" fmla="*/ 0 w 155"/>
                <a:gd name="T9" fmla="*/ 78 h 175"/>
                <a:gd name="T10" fmla="*/ 6 w 155"/>
                <a:gd name="T11" fmla="*/ 98 h 175"/>
                <a:gd name="T12" fmla="*/ 26 w 155"/>
                <a:gd name="T13" fmla="*/ 97 h 175"/>
                <a:gd name="T14" fmla="*/ 26 w 155"/>
                <a:gd name="T15" fmla="*/ 109 h 175"/>
                <a:gd name="T16" fmla="*/ 76 w 155"/>
                <a:gd name="T17" fmla="*/ 127 h 175"/>
                <a:gd name="T18" fmla="*/ 72 w 155"/>
                <a:gd name="T19" fmla="*/ 152 h 175"/>
                <a:gd name="T20" fmla="*/ 103 w 155"/>
                <a:gd name="T21" fmla="*/ 152 h 175"/>
                <a:gd name="T22" fmla="*/ 124 w 155"/>
                <a:gd name="T23" fmla="*/ 175 h 175"/>
                <a:gd name="T24" fmla="*/ 149 w 155"/>
                <a:gd name="T25" fmla="*/ 157 h 175"/>
                <a:gd name="T26" fmla="*/ 155 w 155"/>
                <a:gd name="T27" fmla="*/ 140 h 175"/>
                <a:gd name="T28" fmla="*/ 150 w 155"/>
                <a:gd name="T29" fmla="*/ 99 h 175"/>
                <a:gd name="T30" fmla="*/ 139 w 155"/>
                <a:gd name="T31" fmla="*/ 54 h 175"/>
                <a:gd name="T32" fmla="*/ 150 w 155"/>
                <a:gd name="T33" fmla="*/ 25 h 175"/>
                <a:gd name="T34" fmla="*/ 146 w 155"/>
                <a:gd name="T35" fmla="*/ 0 h 175"/>
                <a:gd name="T36" fmla="*/ 146 w 155"/>
                <a:gd name="T37" fmla="*/ 0 h 175"/>
                <a:gd name="T38" fmla="*/ 146 w 155"/>
                <a:gd name="T39" fmla="*/ 0 h 1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55"/>
                <a:gd name="T61" fmla="*/ 0 h 175"/>
                <a:gd name="T62" fmla="*/ 155 w 155"/>
                <a:gd name="T63" fmla="*/ 175 h 17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55" h="175">
                  <a:moveTo>
                    <a:pt x="146" y="0"/>
                  </a:moveTo>
                  <a:lnTo>
                    <a:pt x="80" y="21"/>
                  </a:lnTo>
                  <a:lnTo>
                    <a:pt x="62" y="60"/>
                  </a:lnTo>
                  <a:lnTo>
                    <a:pt x="20" y="60"/>
                  </a:lnTo>
                  <a:lnTo>
                    <a:pt x="0" y="78"/>
                  </a:lnTo>
                  <a:lnTo>
                    <a:pt x="6" y="98"/>
                  </a:lnTo>
                  <a:lnTo>
                    <a:pt x="26" y="97"/>
                  </a:lnTo>
                  <a:lnTo>
                    <a:pt x="26" y="109"/>
                  </a:lnTo>
                  <a:lnTo>
                    <a:pt x="76" y="127"/>
                  </a:lnTo>
                  <a:lnTo>
                    <a:pt x="72" y="152"/>
                  </a:lnTo>
                  <a:lnTo>
                    <a:pt x="103" y="152"/>
                  </a:lnTo>
                  <a:lnTo>
                    <a:pt x="124" y="175"/>
                  </a:lnTo>
                  <a:lnTo>
                    <a:pt x="149" y="157"/>
                  </a:lnTo>
                  <a:lnTo>
                    <a:pt x="155" y="140"/>
                  </a:lnTo>
                  <a:lnTo>
                    <a:pt x="150" y="99"/>
                  </a:lnTo>
                  <a:lnTo>
                    <a:pt x="139" y="54"/>
                  </a:lnTo>
                  <a:lnTo>
                    <a:pt x="150" y="25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42" name="Freeform 122">
              <a:extLst>
                <a:ext uri="{FF2B5EF4-FFF2-40B4-BE49-F238E27FC236}">
                  <a16:creationId xmlns:a16="http://schemas.microsoft.com/office/drawing/2014/main" id="{253F1778-15CC-417B-4290-A9CF3F64D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7952" y="5147456"/>
              <a:ext cx="967498" cy="758519"/>
            </a:xfrm>
            <a:custGeom>
              <a:avLst/>
              <a:gdLst>
                <a:gd name="T0" fmla="*/ 96 w 256"/>
                <a:gd name="T1" fmla="*/ 0 h 194"/>
                <a:gd name="T2" fmla="*/ 81 w 256"/>
                <a:gd name="T3" fmla="*/ 15 h 194"/>
                <a:gd name="T4" fmla="*/ 72 w 256"/>
                <a:gd name="T5" fmla="*/ 65 h 194"/>
                <a:gd name="T6" fmla="*/ 14 w 256"/>
                <a:gd name="T7" fmla="*/ 65 h 194"/>
                <a:gd name="T8" fmla="*/ 0 w 256"/>
                <a:gd name="T9" fmla="*/ 96 h 194"/>
                <a:gd name="T10" fmla="*/ 44 w 256"/>
                <a:gd name="T11" fmla="*/ 96 h 194"/>
                <a:gd name="T12" fmla="*/ 44 w 256"/>
                <a:gd name="T13" fmla="*/ 111 h 194"/>
                <a:gd name="T14" fmla="*/ 62 w 256"/>
                <a:gd name="T15" fmla="*/ 127 h 194"/>
                <a:gd name="T16" fmla="*/ 62 w 256"/>
                <a:gd name="T17" fmla="*/ 155 h 194"/>
                <a:gd name="T18" fmla="*/ 91 w 256"/>
                <a:gd name="T19" fmla="*/ 165 h 194"/>
                <a:gd name="T20" fmla="*/ 107 w 256"/>
                <a:gd name="T21" fmla="*/ 194 h 194"/>
                <a:gd name="T22" fmla="*/ 150 w 256"/>
                <a:gd name="T23" fmla="*/ 175 h 194"/>
                <a:gd name="T24" fmla="*/ 179 w 256"/>
                <a:gd name="T25" fmla="*/ 194 h 194"/>
                <a:gd name="T26" fmla="*/ 191 w 256"/>
                <a:gd name="T27" fmla="*/ 168 h 194"/>
                <a:gd name="T28" fmla="*/ 220 w 256"/>
                <a:gd name="T29" fmla="*/ 164 h 194"/>
                <a:gd name="T30" fmla="*/ 248 w 256"/>
                <a:gd name="T31" fmla="*/ 136 h 194"/>
                <a:gd name="T32" fmla="*/ 237 w 256"/>
                <a:gd name="T33" fmla="*/ 117 h 194"/>
                <a:gd name="T34" fmla="*/ 256 w 256"/>
                <a:gd name="T35" fmla="*/ 108 h 194"/>
                <a:gd name="T36" fmla="*/ 250 w 256"/>
                <a:gd name="T37" fmla="*/ 83 h 194"/>
                <a:gd name="T38" fmla="*/ 245 w 256"/>
                <a:gd name="T39" fmla="*/ 77 h 194"/>
                <a:gd name="T40" fmla="*/ 220 w 256"/>
                <a:gd name="T41" fmla="*/ 97 h 194"/>
                <a:gd name="T42" fmla="*/ 200 w 256"/>
                <a:gd name="T43" fmla="*/ 74 h 194"/>
                <a:gd name="T44" fmla="*/ 168 w 256"/>
                <a:gd name="T45" fmla="*/ 74 h 194"/>
                <a:gd name="T46" fmla="*/ 172 w 256"/>
                <a:gd name="T47" fmla="*/ 49 h 194"/>
                <a:gd name="T48" fmla="*/ 122 w 256"/>
                <a:gd name="T49" fmla="*/ 31 h 194"/>
                <a:gd name="T50" fmla="*/ 122 w 256"/>
                <a:gd name="T51" fmla="*/ 19 h 194"/>
                <a:gd name="T52" fmla="*/ 102 w 256"/>
                <a:gd name="T53" fmla="*/ 20 h 194"/>
                <a:gd name="T54" fmla="*/ 96 w 256"/>
                <a:gd name="T55" fmla="*/ 0 h 194"/>
                <a:gd name="T56" fmla="*/ 96 w 256"/>
                <a:gd name="T57" fmla="*/ 0 h 194"/>
                <a:gd name="T58" fmla="*/ 96 w 256"/>
                <a:gd name="T59" fmla="*/ 0 h 19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56"/>
                <a:gd name="T91" fmla="*/ 0 h 194"/>
                <a:gd name="T92" fmla="*/ 256 w 256"/>
                <a:gd name="T93" fmla="*/ 194 h 19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56" h="194">
                  <a:moveTo>
                    <a:pt x="96" y="0"/>
                  </a:moveTo>
                  <a:lnTo>
                    <a:pt x="81" y="15"/>
                  </a:lnTo>
                  <a:lnTo>
                    <a:pt x="72" y="65"/>
                  </a:lnTo>
                  <a:lnTo>
                    <a:pt x="14" y="65"/>
                  </a:lnTo>
                  <a:lnTo>
                    <a:pt x="0" y="96"/>
                  </a:lnTo>
                  <a:lnTo>
                    <a:pt x="44" y="96"/>
                  </a:lnTo>
                  <a:lnTo>
                    <a:pt x="44" y="111"/>
                  </a:lnTo>
                  <a:lnTo>
                    <a:pt x="62" y="127"/>
                  </a:lnTo>
                  <a:lnTo>
                    <a:pt x="62" y="155"/>
                  </a:lnTo>
                  <a:lnTo>
                    <a:pt x="91" y="165"/>
                  </a:lnTo>
                  <a:lnTo>
                    <a:pt x="107" y="194"/>
                  </a:lnTo>
                  <a:lnTo>
                    <a:pt x="150" y="175"/>
                  </a:lnTo>
                  <a:lnTo>
                    <a:pt x="179" y="194"/>
                  </a:lnTo>
                  <a:lnTo>
                    <a:pt x="191" y="168"/>
                  </a:lnTo>
                  <a:lnTo>
                    <a:pt x="220" y="164"/>
                  </a:lnTo>
                  <a:lnTo>
                    <a:pt x="248" y="136"/>
                  </a:lnTo>
                  <a:lnTo>
                    <a:pt x="237" y="117"/>
                  </a:lnTo>
                  <a:lnTo>
                    <a:pt x="256" y="108"/>
                  </a:lnTo>
                  <a:lnTo>
                    <a:pt x="250" y="83"/>
                  </a:lnTo>
                  <a:lnTo>
                    <a:pt x="245" y="77"/>
                  </a:lnTo>
                  <a:lnTo>
                    <a:pt x="220" y="97"/>
                  </a:lnTo>
                  <a:lnTo>
                    <a:pt x="200" y="74"/>
                  </a:lnTo>
                  <a:lnTo>
                    <a:pt x="168" y="74"/>
                  </a:lnTo>
                  <a:lnTo>
                    <a:pt x="172" y="49"/>
                  </a:lnTo>
                  <a:lnTo>
                    <a:pt x="122" y="31"/>
                  </a:lnTo>
                  <a:lnTo>
                    <a:pt x="122" y="19"/>
                  </a:lnTo>
                  <a:lnTo>
                    <a:pt x="102" y="20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43" name="Freeform 123">
              <a:extLst>
                <a:ext uri="{FF2B5EF4-FFF2-40B4-BE49-F238E27FC236}">
                  <a16:creationId xmlns:a16="http://schemas.microsoft.com/office/drawing/2014/main" id="{831B50D8-0220-8314-D5CF-33E50DC4D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32503" y="5518976"/>
              <a:ext cx="696599" cy="611459"/>
            </a:xfrm>
            <a:custGeom>
              <a:avLst/>
              <a:gdLst>
                <a:gd name="T0" fmla="*/ 80 w 185"/>
                <a:gd name="T1" fmla="*/ 0 h 157"/>
                <a:gd name="T2" fmla="*/ 21 w 185"/>
                <a:gd name="T3" fmla="*/ 28 h 157"/>
                <a:gd name="T4" fmla="*/ 0 w 185"/>
                <a:gd name="T5" fmla="*/ 57 h 157"/>
                <a:gd name="T6" fmla="*/ 101 w 185"/>
                <a:gd name="T7" fmla="*/ 157 h 157"/>
                <a:gd name="T8" fmla="*/ 136 w 185"/>
                <a:gd name="T9" fmla="*/ 152 h 157"/>
                <a:gd name="T10" fmla="*/ 185 w 185"/>
                <a:gd name="T11" fmla="*/ 80 h 157"/>
                <a:gd name="T12" fmla="*/ 143 w 185"/>
                <a:gd name="T13" fmla="*/ 99 h 157"/>
                <a:gd name="T14" fmla="*/ 127 w 185"/>
                <a:gd name="T15" fmla="*/ 70 h 157"/>
                <a:gd name="T16" fmla="*/ 98 w 185"/>
                <a:gd name="T17" fmla="*/ 60 h 157"/>
                <a:gd name="T18" fmla="*/ 98 w 185"/>
                <a:gd name="T19" fmla="*/ 32 h 157"/>
                <a:gd name="T20" fmla="*/ 80 w 185"/>
                <a:gd name="T21" fmla="*/ 16 h 157"/>
                <a:gd name="T22" fmla="*/ 80 w 185"/>
                <a:gd name="T23" fmla="*/ 0 h 157"/>
                <a:gd name="T24" fmla="*/ 80 w 185"/>
                <a:gd name="T25" fmla="*/ 0 h 157"/>
                <a:gd name="T26" fmla="*/ 80 w 185"/>
                <a:gd name="T27" fmla="*/ 0 h 15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5"/>
                <a:gd name="T43" fmla="*/ 0 h 157"/>
                <a:gd name="T44" fmla="*/ 185 w 185"/>
                <a:gd name="T45" fmla="*/ 157 h 15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5" h="157">
                  <a:moveTo>
                    <a:pt x="80" y="0"/>
                  </a:moveTo>
                  <a:lnTo>
                    <a:pt x="21" y="28"/>
                  </a:lnTo>
                  <a:lnTo>
                    <a:pt x="0" y="57"/>
                  </a:lnTo>
                  <a:lnTo>
                    <a:pt x="101" y="157"/>
                  </a:lnTo>
                  <a:lnTo>
                    <a:pt x="136" y="152"/>
                  </a:lnTo>
                  <a:lnTo>
                    <a:pt x="185" y="80"/>
                  </a:lnTo>
                  <a:lnTo>
                    <a:pt x="143" y="99"/>
                  </a:lnTo>
                  <a:lnTo>
                    <a:pt x="127" y="70"/>
                  </a:lnTo>
                  <a:lnTo>
                    <a:pt x="98" y="60"/>
                  </a:lnTo>
                  <a:lnTo>
                    <a:pt x="98" y="32"/>
                  </a:lnTo>
                  <a:lnTo>
                    <a:pt x="80" y="16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44" name="Freeform 124">
              <a:extLst>
                <a:ext uri="{FF2B5EF4-FFF2-40B4-BE49-F238E27FC236}">
                  <a16:creationId xmlns:a16="http://schemas.microsoft.com/office/drawing/2014/main" id="{D9E50B40-EC2E-DEB1-5288-03754B375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5202" y="5658295"/>
              <a:ext cx="383128" cy="572759"/>
            </a:xfrm>
            <a:custGeom>
              <a:avLst/>
              <a:gdLst>
                <a:gd name="T0" fmla="*/ 69 w 102"/>
                <a:gd name="T1" fmla="*/ 5 h 147"/>
                <a:gd name="T2" fmla="*/ 41 w 102"/>
                <a:gd name="T3" fmla="*/ 32 h 147"/>
                <a:gd name="T4" fmla="*/ 11 w 102"/>
                <a:gd name="T5" fmla="*/ 37 h 147"/>
                <a:gd name="T6" fmla="*/ 0 w 102"/>
                <a:gd name="T7" fmla="*/ 64 h 147"/>
                <a:gd name="T8" fmla="*/ 14 w 102"/>
                <a:gd name="T9" fmla="*/ 101 h 147"/>
                <a:gd name="T10" fmla="*/ 41 w 102"/>
                <a:gd name="T11" fmla="*/ 147 h 147"/>
                <a:gd name="T12" fmla="*/ 102 w 102"/>
                <a:gd name="T13" fmla="*/ 131 h 147"/>
                <a:gd name="T14" fmla="*/ 86 w 102"/>
                <a:gd name="T15" fmla="*/ 78 h 147"/>
                <a:gd name="T16" fmla="*/ 93 w 102"/>
                <a:gd name="T17" fmla="*/ 52 h 147"/>
                <a:gd name="T18" fmla="*/ 83 w 102"/>
                <a:gd name="T19" fmla="*/ 37 h 147"/>
                <a:gd name="T20" fmla="*/ 102 w 102"/>
                <a:gd name="T21" fmla="*/ 3 h 147"/>
                <a:gd name="T22" fmla="*/ 83 w 102"/>
                <a:gd name="T23" fmla="*/ 0 h 147"/>
                <a:gd name="T24" fmla="*/ 69 w 102"/>
                <a:gd name="T25" fmla="*/ 5 h 147"/>
                <a:gd name="T26" fmla="*/ 69 w 102"/>
                <a:gd name="T27" fmla="*/ 5 h 147"/>
                <a:gd name="T28" fmla="*/ 69 w 102"/>
                <a:gd name="T29" fmla="*/ 5 h 14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2"/>
                <a:gd name="T46" fmla="*/ 0 h 147"/>
                <a:gd name="T47" fmla="*/ 102 w 102"/>
                <a:gd name="T48" fmla="*/ 147 h 14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2" h="147">
                  <a:moveTo>
                    <a:pt x="69" y="5"/>
                  </a:moveTo>
                  <a:lnTo>
                    <a:pt x="41" y="32"/>
                  </a:lnTo>
                  <a:lnTo>
                    <a:pt x="11" y="37"/>
                  </a:lnTo>
                  <a:lnTo>
                    <a:pt x="0" y="64"/>
                  </a:lnTo>
                  <a:lnTo>
                    <a:pt x="14" y="101"/>
                  </a:lnTo>
                  <a:lnTo>
                    <a:pt x="41" y="147"/>
                  </a:lnTo>
                  <a:lnTo>
                    <a:pt x="102" y="131"/>
                  </a:lnTo>
                  <a:lnTo>
                    <a:pt x="86" y="78"/>
                  </a:lnTo>
                  <a:lnTo>
                    <a:pt x="93" y="52"/>
                  </a:lnTo>
                  <a:lnTo>
                    <a:pt x="83" y="37"/>
                  </a:lnTo>
                  <a:lnTo>
                    <a:pt x="102" y="3"/>
                  </a:lnTo>
                  <a:lnTo>
                    <a:pt x="83" y="0"/>
                  </a:lnTo>
                  <a:lnTo>
                    <a:pt x="69" y="5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45" name="Freeform 125">
              <a:extLst>
                <a:ext uri="{FF2B5EF4-FFF2-40B4-BE49-F238E27FC236}">
                  <a16:creationId xmlns:a16="http://schemas.microsoft.com/office/drawing/2014/main" id="{A3CEC2CA-5191-1057-FBF6-424DD9EE5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58670" y="5522844"/>
              <a:ext cx="642419" cy="708210"/>
            </a:xfrm>
            <a:custGeom>
              <a:avLst/>
              <a:gdLst>
                <a:gd name="T0" fmla="*/ 19 w 170"/>
                <a:gd name="T1" fmla="*/ 38 h 182"/>
                <a:gd name="T2" fmla="*/ 0 w 170"/>
                <a:gd name="T3" fmla="*/ 72 h 182"/>
                <a:gd name="T4" fmla="*/ 10 w 170"/>
                <a:gd name="T5" fmla="*/ 87 h 182"/>
                <a:gd name="T6" fmla="*/ 3 w 170"/>
                <a:gd name="T7" fmla="*/ 113 h 182"/>
                <a:gd name="T8" fmla="*/ 19 w 170"/>
                <a:gd name="T9" fmla="*/ 169 h 182"/>
                <a:gd name="T10" fmla="*/ 73 w 170"/>
                <a:gd name="T11" fmla="*/ 182 h 182"/>
                <a:gd name="T12" fmla="*/ 94 w 170"/>
                <a:gd name="T13" fmla="*/ 129 h 182"/>
                <a:gd name="T14" fmla="*/ 135 w 170"/>
                <a:gd name="T15" fmla="*/ 136 h 182"/>
                <a:gd name="T16" fmla="*/ 145 w 170"/>
                <a:gd name="T17" fmla="*/ 103 h 182"/>
                <a:gd name="T18" fmla="*/ 119 w 170"/>
                <a:gd name="T19" fmla="*/ 87 h 182"/>
                <a:gd name="T20" fmla="*/ 117 w 170"/>
                <a:gd name="T21" fmla="*/ 37 h 182"/>
                <a:gd name="T22" fmla="*/ 125 w 170"/>
                <a:gd name="T23" fmla="*/ 23 h 182"/>
                <a:gd name="T24" fmla="*/ 154 w 170"/>
                <a:gd name="T25" fmla="*/ 94 h 182"/>
                <a:gd name="T26" fmla="*/ 170 w 170"/>
                <a:gd name="T27" fmla="*/ 71 h 182"/>
                <a:gd name="T28" fmla="*/ 140 w 170"/>
                <a:gd name="T29" fmla="*/ 2 h 182"/>
                <a:gd name="T30" fmla="*/ 110 w 170"/>
                <a:gd name="T31" fmla="*/ 0 h 182"/>
                <a:gd name="T32" fmla="*/ 84 w 170"/>
                <a:gd name="T33" fmla="*/ 14 h 182"/>
                <a:gd name="T34" fmla="*/ 83 w 170"/>
                <a:gd name="T35" fmla="*/ 31 h 182"/>
                <a:gd name="T36" fmla="*/ 36 w 170"/>
                <a:gd name="T37" fmla="*/ 52 h 182"/>
                <a:gd name="T38" fmla="*/ 19 w 170"/>
                <a:gd name="T39" fmla="*/ 38 h 182"/>
                <a:gd name="T40" fmla="*/ 19 w 170"/>
                <a:gd name="T41" fmla="*/ 38 h 182"/>
                <a:gd name="T42" fmla="*/ 19 w 170"/>
                <a:gd name="T43" fmla="*/ 38 h 18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0"/>
                <a:gd name="T67" fmla="*/ 0 h 182"/>
                <a:gd name="T68" fmla="*/ 170 w 170"/>
                <a:gd name="T69" fmla="*/ 182 h 18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0" h="182">
                  <a:moveTo>
                    <a:pt x="19" y="38"/>
                  </a:moveTo>
                  <a:lnTo>
                    <a:pt x="0" y="72"/>
                  </a:lnTo>
                  <a:lnTo>
                    <a:pt x="10" y="87"/>
                  </a:lnTo>
                  <a:lnTo>
                    <a:pt x="3" y="113"/>
                  </a:lnTo>
                  <a:lnTo>
                    <a:pt x="19" y="169"/>
                  </a:lnTo>
                  <a:lnTo>
                    <a:pt x="73" y="182"/>
                  </a:lnTo>
                  <a:lnTo>
                    <a:pt x="94" y="129"/>
                  </a:lnTo>
                  <a:lnTo>
                    <a:pt x="135" y="136"/>
                  </a:lnTo>
                  <a:lnTo>
                    <a:pt x="145" y="103"/>
                  </a:lnTo>
                  <a:lnTo>
                    <a:pt x="119" y="87"/>
                  </a:lnTo>
                  <a:lnTo>
                    <a:pt x="117" y="37"/>
                  </a:lnTo>
                  <a:lnTo>
                    <a:pt x="125" y="23"/>
                  </a:lnTo>
                  <a:lnTo>
                    <a:pt x="154" y="94"/>
                  </a:lnTo>
                  <a:lnTo>
                    <a:pt x="170" y="71"/>
                  </a:lnTo>
                  <a:lnTo>
                    <a:pt x="140" y="2"/>
                  </a:lnTo>
                  <a:lnTo>
                    <a:pt x="110" y="0"/>
                  </a:lnTo>
                  <a:lnTo>
                    <a:pt x="84" y="14"/>
                  </a:lnTo>
                  <a:lnTo>
                    <a:pt x="83" y="31"/>
                  </a:lnTo>
                  <a:lnTo>
                    <a:pt x="36" y="52"/>
                  </a:lnTo>
                  <a:lnTo>
                    <a:pt x="19" y="38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  <p:sp>
          <p:nvSpPr>
            <p:cNvPr id="46" name="Freeform 126">
              <a:extLst>
                <a:ext uri="{FF2B5EF4-FFF2-40B4-BE49-F238E27FC236}">
                  <a16:creationId xmlns:a16="http://schemas.microsoft.com/office/drawing/2014/main" id="{9E6CD43E-684F-89EB-A33E-813C827FD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1921" y="5391265"/>
              <a:ext cx="208980" cy="286380"/>
            </a:xfrm>
            <a:custGeom>
              <a:avLst/>
              <a:gdLst>
                <a:gd name="T0" fmla="*/ 14 w 55"/>
                <a:gd name="T1" fmla="*/ 0 h 74"/>
                <a:gd name="T2" fmla="*/ 25 w 55"/>
                <a:gd name="T3" fmla="*/ 10 h 74"/>
                <a:gd name="T4" fmla="*/ 55 w 55"/>
                <a:gd name="T5" fmla="*/ 7 h 74"/>
                <a:gd name="T6" fmla="*/ 44 w 55"/>
                <a:gd name="T7" fmla="*/ 25 h 74"/>
                <a:gd name="T8" fmla="*/ 51 w 55"/>
                <a:gd name="T9" fmla="*/ 40 h 74"/>
                <a:gd name="T10" fmla="*/ 44 w 55"/>
                <a:gd name="T11" fmla="*/ 72 h 74"/>
                <a:gd name="T12" fmla="*/ 25 w 55"/>
                <a:gd name="T13" fmla="*/ 69 h 74"/>
                <a:gd name="T14" fmla="*/ 11 w 55"/>
                <a:gd name="T15" fmla="*/ 74 h 74"/>
                <a:gd name="T16" fmla="*/ 0 w 55"/>
                <a:gd name="T17" fmla="*/ 55 h 74"/>
                <a:gd name="T18" fmla="*/ 19 w 55"/>
                <a:gd name="T19" fmla="*/ 45 h 74"/>
                <a:gd name="T20" fmla="*/ 13 w 55"/>
                <a:gd name="T21" fmla="*/ 21 h 74"/>
                <a:gd name="T22" fmla="*/ 8 w 55"/>
                <a:gd name="T23" fmla="*/ 17 h 74"/>
                <a:gd name="T24" fmla="*/ 14 w 55"/>
                <a:gd name="T25" fmla="*/ 0 h 74"/>
                <a:gd name="T26" fmla="*/ 14 w 55"/>
                <a:gd name="T27" fmla="*/ 0 h 74"/>
                <a:gd name="T28" fmla="*/ 14 w 55"/>
                <a:gd name="T29" fmla="*/ 0 h 7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5"/>
                <a:gd name="T46" fmla="*/ 0 h 74"/>
                <a:gd name="T47" fmla="*/ 55 w 55"/>
                <a:gd name="T48" fmla="*/ 74 h 7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5" h="74">
                  <a:moveTo>
                    <a:pt x="14" y="0"/>
                  </a:moveTo>
                  <a:lnTo>
                    <a:pt x="25" y="10"/>
                  </a:lnTo>
                  <a:lnTo>
                    <a:pt x="55" y="7"/>
                  </a:lnTo>
                  <a:lnTo>
                    <a:pt x="44" y="25"/>
                  </a:lnTo>
                  <a:lnTo>
                    <a:pt x="51" y="40"/>
                  </a:lnTo>
                  <a:lnTo>
                    <a:pt x="44" y="72"/>
                  </a:lnTo>
                  <a:lnTo>
                    <a:pt x="25" y="69"/>
                  </a:lnTo>
                  <a:lnTo>
                    <a:pt x="11" y="74"/>
                  </a:lnTo>
                  <a:lnTo>
                    <a:pt x="0" y="55"/>
                  </a:lnTo>
                  <a:lnTo>
                    <a:pt x="19" y="45"/>
                  </a:lnTo>
                  <a:lnTo>
                    <a:pt x="13" y="21"/>
                  </a:lnTo>
                  <a:lnTo>
                    <a:pt x="8" y="17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Arial" charset="0"/>
                <a:cs typeface="Arial" charset="0"/>
              </a:endParaRP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B3719F0A-C554-AF12-CCEF-910013F26E2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12572" y="5707273"/>
            <a:ext cx="2461711" cy="13851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altLang="ja-JP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47%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2F69F36D-8EDD-2B78-E81C-0E463D062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1850" y="10494377"/>
            <a:ext cx="152508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IE" sz="2400" b="0" dirty="0">
                <a:solidFill>
                  <a:srgbClr val="7F7674"/>
                </a:solidFill>
                <a:latin typeface="Founders Grotesk"/>
                <a:ea typeface="Founders Grotesk"/>
                <a:cs typeface="Founders Grotesk"/>
                <a:sym typeface="Founders Grotesk"/>
              </a:rPr>
              <a:t>Source: B&amp;A 2022. Weekly+ reach for RTÉ.ie, RTÉ News Now Online, RTÉ Player, RTÉ Radio  Player, Other RTÉ Apps)</a:t>
            </a:r>
          </a:p>
        </p:txBody>
      </p:sp>
    </p:spTree>
    <p:extLst>
      <p:ext uri="{BB962C8B-B14F-4D97-AF65-F5344CB8AC3E}">
        <p14:creationId xmlns:p14="http://schemas.microsoft.com/office/powerpoint/2010/main" val="2338202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5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4354"/>
              <a:ext cx="20104099" cy="111479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0104100" cy="167640"/>
            </a:xfrm>
            <a:custGeom>
              <a:avLst/>
              <a:gdLst/>
              <a:ahLst/>
              <a:cxnLst/>
              <a:rect l="l" t="t" r="r" b="b"/>
              <a:pathLst>
                <a:path w="20104100" h="167640">
                  <a:moveTo>
                    <a:pt x="20104099" y="0"/>
                  </a:moveTo>
                  <a:lnTo>
                    <a:pt x="0" y="0"/>
                  </a:lnTo>
                  <a:lnTo>
                    <a:pt x="0" y="167534"/>
                  </a:lnTo>
                  <a:lnTo>
                    <a:pt x="20104099" y="16753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C8F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141022"/>
              <a:ext cx="20104099" cy="16753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66854" y="584140"/>
            <a:ext cx="17871996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6600" spc="-575" dirty="0"/>
              <a:t>RTÉ News App – Unique Browsers Per Month</a:t>
            </a:r>
            <a:endParaRPr sz="6600" spc="-65" dirty="0"/>
          </a:p>
        </p:txBody>
      </p:sp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0EF8A1F7-3191-ACB6-88E2-3C7CE8586C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7433347"/>
              </p:ext>
            </p:extLst>
          </p:nvPr>
        </p:nvGraphicFramePr>
        <p:xfrm>
          <a:off x="488950" y="2334935"/>
          <a:ext cx="19126200" cy="746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0" name="Picture 49">
            <a:extLst>
              <a:ext uri="{FF2B5EF4-FFF2-40B4-BE49-F238E27FC236}">
                <a16:creationId xmlns:a16="http://schemas.microsoft.com/office/drawing/2014/main" id="{E35DFA33-FF5D-11E0-F427-201A11FAC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86250" y="10166128"/>
            <a:ext cx="2850131" cy="71999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179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4354"/>
              <a:ext cx="20104099" cy="111479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0104100" cy="167640"/>
            </a:xfrm>
            <a:custGeom>
              <a:avLst/>
              <a:gdLst/>
              <a:ahLst/>
              <a:cxnLst/>
              <a:rect l="l" t="t" r="r" b="b"/>
              <a:pathLst>
                <a:path w="20104100" h="167640">
                  <a:moveTo>
                    <a:pt x="20104099" y="0"/>
                  </a:moveTo>
                  <a:lnTo>
                    <a:pt x="0" y="0"/>
                  </a:lnTo>
                  <a:lnTo>
                    <a:pt x="0" y="167534"/>
                  </a:lnTo>
                  <a:lnTo>
                    <a:pt x="20104099" y="16753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C8F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141022"/>
              <a:ext cx="20104099" cy="16753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66854" y="584140"/>
            <a:ext cx="17871996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6600" spc="-575" dirty="0"/>
              <a:t>RTÉ News App – Page Views Per Month</a:t>
            </a:r>
            <a:endParaRPr sz="6600" spc="-65" dirty="0"/>
          </a:p>
        </p:txBody>
      </p:sp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0EF8A1F7-3191-ACB6-88E2-3C7CE8586C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5410646"/>
              </p:ext>
            </p:extLst>
          </p:nvPr>
        </p:nvGraphicFramePr>
        <p:xfrm>
          <a:off x="488950" y="2334935"/>
          <a:ext cx="19126200" cy="746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632C7CA-1F60-76E2-5E9D-985DB3281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86250" y="10166128"/>
            <a:ext cx="2850131" cy="7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84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5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4354"/>
              <a:ext cx="20104099" cy="111479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0104100" cy="167640"/>
            </a:xfrm>
            <a:custGeom>
              <a:avLst/>
              <a:gdLst/>
              <a:ahLst/>
              <a:cxnLst/>
              <a:rect l="l" t="t" r="r" b="b"/>
              <a:pathLst>
                <a:path w="20104100" h="167640">
                  <a:moveTo>
                    <a:pt x="20104099" y="0"/>
                  </a:moveTo>
                  <a:lnTo>
                    <a:pt x="0" y="0"/>
                  </a:lnTo>
                  <a:lnTo>
                    <a:pt x="0" y="167534"/>
                  </a:lnTo>
                  <a:lnTo>
                    <a:pt x="20104099" y="16753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C8F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141022"/>
              <a:ext cx="20104099" cy="16753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66854" y="584140"/>
            <a:ext cx="17871996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6600" spc="-575" dirty="0"/>
              <a:t>Page Views Per Device</a:t>
            </a:r>
            <a:endParaRPr sz="6600" spc="-65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D1B7D21-EE7D-D459-E77A-1C39CE31B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917538"/>
              </p:ext>
            </p:extLst>
          </p:nvPr>
        </p:nvGraphicFramePr>
        <p:xfrm>
          <a:off x="4266407" y="2438400"/>
          <a:ext cx="12491244" cy="7285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50574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59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4354"/>
              <a:ext cx="20104099" cy="111479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0104100" cy="167640"/>
            </a:xfrm>
            <a:custGeom>
              <a:avLst/>
              <a:gdLst/>
              <a:ahLst/>
              <a:cxnLst/>
              <a:rect l="l" t="t" r="r" b="b"/>
              <a:pathLst>
                <a:path w="20104100" h="167640">
                  <a:moveTo>
                    <a:pt x="20104099" y="0"/>
                  </a:moveTo>
                  <a:lnTo>
                    <a:pt x="0" y="0"/>
                  </a:lnTo>
                  <a:lnTo>
                    <a:pt x="0" y="167534"/>
                  </a:lnTo>
                  <a:lnTo>
                    <a:pt x="20104099" y="16753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C8F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141022"/>
              <a:ext cx="20104099" cy="16753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46230" y="3390328"/>
            <a:ext cx="8228965" cy="3228448"/>
          </a:xfrm>
          <a:prstGeom prst="rect">
            <a:avLst/>
          </a:prstGeom>
        </p:spPr>
        <p:txBody>
          <a:bodyPr vert="horz" wrap="square" lIns="0" tIns="179705" rIns="0" bIns="0" rtlCol="0">
            <a:spAutoFit/>
          </a:bodyPr>
          <a:lstStyle/>
          <a:p>
            <a:pPr marL="849630" indent="-837565">
              <a:lnSpc>
                <a:spcPct val="100000"/>
              </a:lnSpc>
              <a:spcBef>
                <a:spcPts val="1415"/>
              </a:spcBef>
              <a:buClr>
                <a:srgbClr val="FC8F85"/>
              </a:buClr>
              <a:buFont typeface="GoodPro-ExtdBlack"/>
              <a:buChar char="•"/>
              <a:tabLst>
                <a:tab pos="849630" algn="l"/>
                <a:tab pos="850265" algn="l"/>
              </a:tabLst>
            </a:pPr>
            <a:r>
              <a:rPr lang="en-IE" sz="4950" b="1" spc="-30" dirty="0">
                <a:solidFill>
                  <a:srgbClr val="FFFFFF"/>
                </a:solidFill>
                <a:latin typeface="Arial"/>
                <a:cs typeface="Arial"/>
              </a:rPr>
              <a:t>RTÉ.ie is the Number 1 multi-media website in Ireland, used by 41% of adults in Ireland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2F69F36D-8EDD-2B78-E81C-0E463D062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1850" y="10494377"/>
            <a:ext cx="152508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IE" sz="2400" dirty="0">
                <a:solidFill>
                  <a:srgbClr val="7F7674"/>
                </a:solidFill>
                <a:latin typeface="Founders Grotesk"/>
                <a:ea typeface="Founders Grotesk"/>
                <a:cs typeface="Founders Grotesk"/>
                <a:sym typeface="Founders Grotesk"/>
              </a:rPr>
              <a:t>Source: B&amp;A Survey, Nov 2022 (Adults 18+ in Ireland)</a:t>
            </a:r>
            <a:endParaRPr lang="en-IE" sz="54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DC9573D-1C71-29CB-DA8F-8A37E359B5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5991373"/>
              </p:ext>
            </p:extLst>
          </p:nvPr>
        </p:nvGraphicFramePr>
        <p:xfrm>
          <a:off x="8583717" y="5361608"/>
          <a:ext cx="12018096" cy="4140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CF27FC0-AB4F-3A8A-B128-6CA23DD1D7B8}"/>
              </a:ext>
            </a:extLst>
          </p:cNvPr>
          <p:cNvSpPr/>
          <p:nvPr/>
        </p:nvSpPr>
        <p:spPr>
          <a:xfrm>
            <a:off x="10668777" y="5155301"/>
            <a:ext cx="89226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2000" b="1" dirty="0">
                <a:solidFill>
                  <a:schemeClr val="bg1"/>
                </a:solidFill>
              </a:rPr>
              <a:t>News &amp; Entertainment Websites Ever Use– November 2022 (Adults 18+)</a:t>
            </a:r>
            <a:endParaRPr lang="en-IE" sz="2000" dirty="0">
              <a:solidFill>
                <a:schemeClr val="bg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69F4AF9-F27E-EEE6-8B8B-39DD0069C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6631" y="939133"/>
            <a:ext cx="3968122" cy="156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7DDE07F-ABDF-1769-1846-C1C642793DF2}"/>
              </a:ext>
            </a:extLst>
          </p:cNvPr>
          <p:cNvGrpSpPr/>
          <p:nvPr/>
        </p:nvGrpSpPr>
        <p:grpSpPr>
          <a:xfrm>
            <a:off x="10249345" y="1074803"/>
            <a:ext cx="2988256" cy="3055638"/>
            <a:chOff x="10687551" y="507935"/>
            <a:chExt cx="2988256" cy="3055638"/>
          </a:xfrm>
        </p:grpSpPr>
        <p:sp>
          <p:nvSpPr>
            <p:cNvPr id="12" name="Oval 3">
              <a:extLst>
                <a:ext uri="{FF2B5EF4-FFF2-40B4-BE49-F238E27FC236}">
                  <a16:creationId xmlns:a16="http://schemas.microsoft.com/office/drawing/2014/main" id="{9A16DB3D-3922-54A0-3C8D-935CB32AF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7551" y="507935"/>
              <a:ext cx="2988256" cy="3055638"/>
            </a:xfrm>
            <a:prstGeom prst="ellipse">
              <a:avLst/>
            </a:prstGeom>
            <a:solidFill>
              <a:srgbClr val="0091B2"/>
            </a:solidFill>
            <a:ln w="76200" algn="ctr">
              <a:solidFill>
                <a:schemeClr val="bg1"/>
              </a:solidFill>
              <a:round/>
              <a:headEnd/>
              <a:tailEnd/>
            </a:ln>
          </p:spPr>
          <p:txBody>
            <a:bodyPr lIns="0" tIns="1080000" rIns="0" bIns="0" anchor="ctr"/>
            <a:lstStyle/>
            <a:p>
              <a:pPr algn="ctr" eaLnBrk="1" hangingPunct="1">
                <a:spcBef>
                  <a:spcPct val="0"/>
                </a:spcBef>
                <a:buClr>
                  <a:schemeClr val="bg1"/>
                </a:buClr>
                <a:buSzPct val="100000"/>
                <a:buFontTx/>
                <a:buChar char=" "/>
              </a:pPr>
              <a:endParaRPr lang="en-IE" altLang="ja-JP" sz="20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Clr>
                  <a:schemeClr val="bg1"/>
                </a:buClr>
                <a:buSzPct val="100000"/>
                <a:buFontTx/>
                <a:buChar char=" "/>
              </a:pPr>
              <a:r>
                <a:rPr lang="en-IE" altLang="ja-JP" sz="2400" b="1" dirty="0">
                  <a:solidFill>
                    <a:schemeClr val="bg1"/>
                  </a:solidFill>
                  <a:latin typeface="Arial" panose="020B0604020202020204" pitchFamily="34" charset="0"/>
                  <a:ea typeface="ＭＳ Ｐゴシック" pitchFamily="50" charset="-128"/>
                  <a:cs typeface="Arial" panose="020B0604020202020204" pitchFamily="34" charset="0"/>
                </a:rPr>
                <a:t>Ireland’s </a:t>
              </a:r>
            </a:p>
            <a:p>
              <a:pPr algn="ctr" eaLnBrk="1" hangingPunct="1">
                <a:spcBef>
                  <a:spcPct val="0"/>
                </a:spcBef>
                <a:buClr>
                  <a:schemeClr val="bg1"/>
                </a:buClr>
                <a:buSzPct val="100000"/>
                <a:buFontTx/>
                <a:buChar char=" "/>
              </a:pPr>
              <a:r>
                <a:rPr lang="en-IE" altLang="ja-JP" sz="2400" b="1" dirty="0">
                  <a:solidFill>
                    <a:schemeClr val="bg1"/>
                  </a:solidFill>
                  <a:latin typeface="Arial" panose="020B0604020202020204" pitchFamily="34" charset="0"/>
                  <a:ea typeface="ＭＳ Ｐゴシック" pitchFamily="50" charset="-128"/>
                  <a:cs typeface="Arial" panose="020B0604020202020204" pitchFamily="34" charset="0"/>
                </a:rPr>
                <a:t>No. 1 </a:t>
              </a:r>
              <a:r>
                <a:rPr lang="en-IE" altLang="ja-JP" sz="2000" b="1" dirty="0">
                  <a:solidFill>
                    <a:schemeClr val="bg1"/>
                  </a:solidFill>
                  <a:latin typeface="Arial" panose="020B0604020202020204" pitchFamily="34" charset="0"/>
                  <a:ea typeface="ＭＳ Ｐゴシック" pitchFamily="50" charset="-128"/>
                  <a:cs typeface="Arial" panose="020B0604020202020204" pitchFamily="34" charset="0"/>
                </a:rPr>
                <a:t>Multi-Media Website</a:t>
              </a:r>
            </a:p>
            <a:p>
              <a:pPr algn="ctr" eaLnBrk="1" hangingPunct="1">
                <a:spcBef>
                  <a:spcPct val="0"/>
                </a:spcBef>
                <a:buClr>
                  <a:schemeClr val="bg1"/>
                </a:buClr>
                <a:buSzPct val="100000"/>
                <a:buFontTx/>
                <a:buChar char=" "/>
              </a:pPr>
              <a:endParaRPr lang="en-IE" altLang="ja-JP" sz="4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Clr>
                  <a:schemeClr val="bg1"/>
                </a:buClr>
                <a:buSzPct val="100000"/>
                <a:buFontTx/>
                <a:buChar char=" "/>
              </a:pPr>
              <a:endParaRPr lang="en-IE" altLang="ja-JP" sz="4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Clr>
                  <a:schemeClr val="bg1"/>
                </a:buClr>
                <a:buSzPct val="100000"/>
                <a:buFontTx/>
                <a:buChar char=" "/>
              </a:pPr>
              <a:endParaRPr lang="en-IE" altLang="ja-JP" sz="4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Clr>
                  <a:schemeClr val="bg1"/>
                </a:buClr>
                <a:buSzPct val="100000"/>
                <a:buFontTx/>
                <a:buChar char=" "/>
              </a:pPr>
              <a:endParaRPr lang="en-US" altLang="ja-JP" sz="48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9CF48B3-A052-D7C9-FEEE-BAE7C93EC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56288" y="2170452"/>
              <a:ext cx="1012671" cy="101267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3128C7-4B44-BB16-E468-F6656878BE76}"/>
              </a:ext>
            </a:extLst>
          </p:cNvPr>
          <p:cNvGrpSpPr/>
          <p:nvPr/>
        </p:nvGrpSpPr>
        <p:grpSpPr>
          <a:xfrm>
            <a:off x="13481729" y="989177"/>
            <a:ext cx="2889988" cy="3055638"/>
            <a:chOff x="14209033" y="356831"/>
            <a:chExt cx="2889988" cy="3055638"/>
          </a:xfrm>
        </p:grpSpPr>
        <p:sp>
          <p:nvSpPr>
            <p:cNvPr id="18" name="Oval 3">
              <a:extLst>
                <a:ext uri="{FF2B5EF4-FFF2-40B4-BE49-F238E27FC236}">
                  <a16:creationId xmlns:a16="http://schemas.microsoft.com/office/drawing/2014/main" id="{FBC0FB67-D76E-64E6-1F87-12D25BF1D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09033" y="356831"/>
              <a:ext cx="2889988" cy="3055638"/>
            </a:xfrm>
            <a:prstGeom prst="ellipse">
              <a:avLst/>
            </a:prstGeom>
            <a:solidFill>
              <a:srgbClr val="62B3E4"/>
            </a:solidFill>
            <a:ln w="76200" algn="ctr">
              <a:solidFill>
                <a:schemeClr val="bg1"/>
              </a:solidFill>
              <a:round/>
              <a:headEnd/>
              <a:tailEnd/>
            </a:ln>
          </p:spPr>
          <p:txBody>
            <a:bodyPr lIns="0" tIns="1080000" rIns="0" bIns="0" anchor="ctr"/>
            <a:lstStyle/>
            <a:p>
              <a:pPr algn="ctr" eaLnBrk="1" hangingPunct="1">
                <a:spcBef>
                  <a:spcPct val="0"/>
                </a:spcBef>
                <a:buClr>
                  <a:schemeClr val="bg1"/>
                </a:buClr>
                <a:buSzPct val="100000"/>
                <a:buFontTx/>
                <a:buChar char=" "/>
              </a:pPr>
              <a:endParaRPr lang="en-IE" altLang="ja-JP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Clr>
                  <a:schemeClr val="bg1"/>
                </a:buClr>
                <a:buSzPct val="100000"/>
                <a:buFontTx/>
                <a:buChar char=" "/>
              </a:pPr>
              <a:endParaRPr lang="en-IE" altLang="ja-JP" sz="2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Clr>
                  <a:schemeClr val="bg1"/>
                </a:buClr>
                <a:buSzPct val="100000"/>
                <a:buFontTx/>
                <a:buChar char=" "/>
              </a:pPr>
              <a:r>
                <a:rPr lang="en-IE" altLang="ja-JP" sz="2400" b="1" dirty="0">
                  <a:solidFill>
                    <a:schemeClr val="bg1"/>
                  </a:solidFill>
                  <a:latin typeface="Arial" panose="020B0604020202020204" pitchFamily="34" charset="0"/>
                  <a:ea typeface="ＭＳ Ｐゴシック" pitchFamily="50" charset="-128"/>
                  <a:cs typeface="Arial" panose="020B0604020202020204" pitchFamily="34" charset="0"/>
                </a:rPr>
                <a:t>8 mins </a:t>
              </a:r>
            </a:p>
            <a:p>
              <a:pPr algn="ctr" eaLnBrk="1" hangingPunct="1">
                <a:spcBef>
                  <a:spcPct val="0"/>
                </a:spcBef>
                <a:buClr>
                  <a:schemeClr val="bg1"/>
                </a:buClr>
                <a:buSzPct val="100000"/>
                <a:buFontTx/>
                <a:buChar char=" "/>
              </a:pPr>
              <a:r>
                <a:rPr lang="en-IE" altLang="ja-JP" sz="2400" b="1" dirty="0">
                  <a:solidFill>
                    <a:schemeClr val="bg1"/>
                  </a:solidFill>
                  <a:latin typeface="Arial" panose="020B0604020202020204" pitchFamily="34" charset="0"/>
                  <a:ea typeface="ＭＳ Ｐゴシック" pitchFamily="50" charset="-128"/>
                  <a:cs typeface="Arial" panose="020B0604020202020204" pitchFamily="34" charset="0"/>
                </a:rPr>
                <a:t>Average </a:t>
              </a:r>
            </a:p>
            <a:p>
              <a:pPr algn="ctr" eaLnBrk="1" hangingPunct="1">
                <a:spcBef>
                  <a:spcPct val="0"/>
                </a:spcBef>
                <a:buClr>
                  <a:schemeClr val="bg1"/>
                </a:buClr>
                <a:buSzPct val="100000"/>
                <a:buFontTx/>
                <a:buChar char=" "/>
              </a:pPr>
              <a:r>
                <a:rPr lang="en-IE" altLang="ja-JP" sz="2400" b="1" dirty="0">
                  <a:solidFill>
                    <a:schemeClr val="bg1"/>
                  </a:solidFill>
                  <a:latin typeface="Arial" panose="020B0604020202020204" pitchFamily="34" charset="0"/>
                  <a:ea typeface="ＭＳ Ｐゴシック" pitchFamily="50" charset="-128"/>
                  <a:cs typeface="Arial" panose="020B0604020202020204" pitchFamily="34" charset="0"/>
                </a:rPr>
                <a:t>Visit</a:t>
              </a:r>
            </a:p>
            <a:p>
              <a:pPr algn="ctr" eaLnBrk="1" hangingPunct="1">
                <a:spcBef>
                  <a:spcPct val="0"/>
                </a:spcBef>
                <a:buClr>
                  <a:schemeClr val="bg1"/>
                </a:buClr>
                <a:buSzPct val="100000"/>
                <a:buFontTx/>
                <a:buChar char=" "/>
              </a:pPr>
              <a:endParaRPr lang="en-IE" altLang="ja-JP" sz="4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Clr>
                  <a:schemeClr val="bg1"/>
                </a:buClr>
                <a:buSzPct val="100000"/>
                <a:buFontTx/>
                <a:buChar char=" "/>
              </a:pPr>
              <a:endParaRPr lang="en-IE" altLang="ja-JP" sz="4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Clr>
                  <a:schemeClr val="bg1"/>
                </a:buClr>
                <a:buSzPct val="100000"/>
                <a:buFontTx/>
                <a:buChar char=" "/>
              </a:pPr>
              <a:endParaRPr lang="en-IE" altLang="ja-JP" sz="4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Clr>
                  <a:schemeClr val="bg1"/>
                </a:buClr>
                <a:buSzPct val="100000"/>
                <a:buFontTx/>
                <a:buChar char=" "/>
              </a:pPr>
              <a:endParaRPr lang="en-US" altLang="ja-JP" sz="48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4475C59-8143-29D4-8B79-779F8A83B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247174" y="2104974"/>
              <a:ext cx="984440" cy="98444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6272AD6-BB6D-A9DD-DEC4-4AC6AF8117FB}"/>
              </a:ext>
            </a:extLst>
          </p:cNvPr>
          <p:cNvGrpSpPr/>
          <p:nvPr/>
        </p:nvGrpSpPr>
        <p:grpSpPr>
          <a:xfrm>
            <a:off x="16701424" y="1004365"/>
            <a:ext cx="2889988" cy="3055638"/>
            <a:chOff x="17269699" y="334690"/>
            <a:chExt cx="2889988" cy="3055638"/>
          </a:xfrm>
        </p:grpSpPr>
        <p:sp>
          <p:nvSpPr>
            <p:cNvPr id="22" name="Oval 3">
              <a:extLst>
                <a:ext uri="{FF2B5EF4-FFF2-40B4-BE49-F238E27FC236}">
                  <a16:creationId xmlns:a16="http://schemas.microsoft.com/office/drawing/2014/main" id="{D6CBB558-F296-3129-6E53-4A741BD8C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69699" y="334690"/>
              <a:ext cx="2889988" cy="3055638"/>
            </a:xfrm>
            <a:prstGeom prst="ellipse">
              <a:avLst/>
            </a:prstGeom>
            <a:solidFill>
              <a:srgbClr val="FC8F85"/>
            </a:solidFill>
            <a:ln w="76200" algn="ctr">
              <a:solidFill>
                <a:schemeClr val="bg1"/>
              </a:solidFill>
              <a:round/>
              <a:headEnd/>
              <a:tailEnd/>
            </a:ln>
          </p:spPr>
          <p:txBody>
            <a:bodyPr lIns="0" tIns="1080000" rIns="0" bIns="0" anchor="ctr"/>
            <a:lstStyle/>
            <a:p>
              <a:pPr algn="ctr" eaLnBrk="1" hangingPunct="1">
                <a:spcBef>
                  <a:spcPct val="0"/>
                </a:spcBef>
                <a:buClr>
                  <a:schemeClr val="bg1"/>
                </a:buClr>
                <a:buSzPct val="100000"/>
                <a:buFontTx/>
                <a:buChar char=" "/>
              </a:pPr>
              <a:r>
                <a:rPr lang="en-IE" altLang="ja-JP" sz="2000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 pitchFamily="50" charset="-128"/>
                  <a:cs typeface="Arial" panose="020B0604020202020204" pitchFamily="34" charset="0"/>
                </a:rPr>
                <a:t>8 million Monthly Unique Browsers</a:t>
              </a:r>
              <a:endParaRPr lang="en-IE" altLang="ja-JP" sz="4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Clr>
                  <a:schemeClr val="bg1"/>
                </a:buClr>
                <a:buSzPct val="100000"/>
                <a:buFontTx/>
                <a:buChar char=" "/>
              </a:pPr>
              <a:endParaRPr lang="en-IE" altLang="ja-JP" sz="4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Clr>
                  <a:schemeClr val="bg1"/>
                </a:buClr>
                <a:buSzPct val="100000"/>
                <a:buFontTx/>
                <a:buChar char=" "/>
              </a:pPr>
              <a:endParaRPr lang="en-IE" altLang="ja-JP" sz="44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  <a:p>
              <a:pPr algn="ctr" eaLnBrk="1" hangingPunct="1">
                <a:spcBef>
                  <a:spcPct val="0"/>
                </a:spcBef>
                <a:buClr>
                  <a:schemeClr val="bg1"/>
                </a:buClr>
                <a:buSzPct val="100000"/>
                <a:buFontTx/>
                <a:buChar char=" "/>
              </a:pPr>
              <a:endParaRPr lang="en-US" altLang="ja-JP" sz="4800" b="1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50" charset="-128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C7F8B3-40DF-4212-CC92-9B89C1900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146324" y="1886409"/>
              <a:ext cx="1136737" cy="11367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1749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29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4354"/>
              <a:ext cx="20104099" cy="111479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0104100" cy="167640"/>
            </a:xfrm>
            <a:custGeom>
              <a:avLst/>
              <a:gdLst/>
              <a:ahLst/>
              <a:cxnLst/>
              <a:rect l="l" t="t" r="r" b="b"/>
              <a:pathLst>
                <a:path w="20104100" h="167640">
                  <a:moveTo>
                    <a:pt x="20104099" y="0"/>
                  </a:moveTo>
                  <a:lnTo>
                    <a:pt x="0" y="0"/>
                  </a:lnTo>
                  <a:lnTo>
                    <a:pt x="0" y="167534"/>
                  </a:lnTo>
                  <a:lnTo>
                    <a:pt x="20104099" y="16753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C8F8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141022"/>
              <a:ext cx="20104099" cy="16753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66854" y="584140"/>
            <a:ext cx="17871996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6600" spc="-575" dirty="0"/>
              <a:t>RTÉ.ie – Unique Browsers Per Month</a:t>
            </a:r>
            <a:endParaRPr sz="6600" spc="-65" dirty="0"/>
          </a:p>
        </p:txBody>
      </p:sp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0EF8A1F7-3191-ACB6-88E2-3C7CE8586C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3070259"/>
              </p:ext>
            </p:extLst>
          </p:nvPr>
        </p:nvGraphicFramePr>
        <p:xfrm>
          <a:off x="488950" y="2334935"/>
          <a:ext cx="19126200" cy="746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8EF2C641-034D-C2BA-0724-74429CB4F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76850" y="10126477"/>
            <a:ext cx="1888948" cy="74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2022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35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4354"/>
              <a:ext cx="20104099" cy="111479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0104100" cy="167640"/>
            </a:xfrm>
            <a:custGeom>
              <a:avLst/>
              <a:gdLst/>
              <a:ahLst/>
              <a:cxnLst/>
              <a:rect l="l" t="t" r="r" b="b"/>
              <a:pathLst>
                <a:path w="20104100" h="167640">
                  <a:moveTo>
                    <a:pt x="20104099" y="0"/>
                  </a:moveTo>
                  <a:lnTo>
                    <a:pt x="0" y="0"/>
                  </a:lnTo>
                  <a:lnTo>
                    <a:pt x="0" y="167534"/>
                  </a:lnTo>
                  <a:lnTo>
                    <a:pt x="20104099" y="167534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FC8F8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141022"/>
              <a:ext cx="20104099" cy="16753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66854" y="584140"/>
            <a:ext cx="17871996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GB" sz="6600" spc="-575" dirty="0"/>
              <a:t>RTÉ.ie – Page Views Per Month</a:t>
            </a:r>
            <a:endParaRPr sz="6600" spc="-65" dirty="0"/>
          </a:p>
        </p:txBody>
      </p:sp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0EF8A1F7-3191-ACB6-88E2-3C7CE8586C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7033196"/>
              </p:ext>
            </p:extLst>
          </p:nvPr>
        </p:nvGraphicFramePr>
        <p:xfrm>
          <a:off x="488950" y="2334935"/>
          <a:ext cx="19126200" cy="746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6ACFF315-E13F-32AB-1E7A-67D609D1E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76850" y="10126477"/>
            <a:ext cx="1888948" cy="74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25304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p8ENybQUeJu.cGfFsSRw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AD7A62869C9D4E96940BA00B002A2B" ma:contentTypeVersion="18" ma:contentTypeDescription="Create a new document." ma:contentTypeScope="" ma:versionID="a01665444a3b46462b79b5b13441300b">
  <xsd:schema xmlns:xsd="http://www.w3.org/2001/XMLSchema" xmlns:xs="http://www.w3.org/2001/XMLSchema" xmlns:p="http://schemas.microsoft.com/office/2006/metadata/properties" xmlns:ns2="f35d9b80-d8f1-4fc1-ac28-2b5695a3385a" xmlns:ns3="ccfed6ce-075b-4bd7-b3e8-49f18b412dba" targetNamespace="http://schemas.microsoft.com/office/2006/metadata/properties" ma:root="true" ma:fieldsID="b62997fd2267b093c7443bcd850e9fa9" ns2:_="" ns3:_="">
    <xsd:import namespace="f35d9b80-d8f1-4fc1-ac28-2b5695a3385a"/>
    <xsd:import namespace="ccfed6ce-075b-4bd7-b3e8-49f18b412d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5d9b80-d8f1-4fc1-ac28-2b5695a338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abcc29d-705b-4d01-88e8-60bebfcad6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ed6ce-075b-4bd7-b3e8-49f18b412d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b5d1fa9-4c8a-4fac-8855-69d21ddc77d2}" ma:internalName="TaxCatchAll" ma:showField="CatchAllData" ma:web="ccfed6ce-075b-4bd7-b3e8-49f18b412d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35d9b80-d8f1-4fc1-ac28-2b5695a3385a">
      <Terms xmlns="http://schemas.microsoft.com/office/infopath/2007/PartnerControls"/>
    </lcf76f155ced4ddcb4097134ff3c332f>
    <TaxCatchAll xmlns="ccfed6ce-075b-4bd7-b3e8-49f18b412dba" xsi:nil="true"/>
  </documentManagement>
</p:properties>
</file>

<file path=customXml/itemProps1.xml><?xml version="1.0" encoding="utf-8"?>
<ds:datastoreItem xmlns:ds="http://schemas.openxmlformats.org/officeDocument/2006/customXml" ds:itemID="{88989147-93F8-461A-A6C1-6EE82CBC4C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5d9b80-d8f1-4fc1-ac28-2b5695a3385a"/>
    <ds:schemaRef ds:uri="ccfed6ce-075b-4bd7-b3e8-49f18b412d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7CF8AD0-4211-4370-B717-D0FB9746C8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F92118-B2CE-4CFD-83CA-28A22F903D05}">
  <ds:schemaRefs>
    <ds:schemaRef ds:uri="ccfed6ce-075b-4bd7-b3e8-49f18b412dba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f35d9b80-d8f1-4fc1-ac28-2b5695a3385a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1911</TotalTime>
  <Words>325</Words>
  <Application>Microsoft Office PowerPoint</Application>
  <PresentationFormat>Custom</PresentationFormat>
  <Paragraphs>68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Founders Grotesk</vt:lpstr>
      <vt:lpstr>Founders Grotesk Semibold</vt:lpstr>
      <vt:lpstr>GoodPro-ExtdBlack</vt:lpstr>
      <vt:lpstr>Office Theme</vt:lpstr>
      <vt:lpstr>PowerPoint Presentation</vt:lpstr>
      <vt:lpstr>PowerPoint Presentation</vt:lpstr>
      <vt:lpstr>Digital Service Usage </vt:lpstr>
      <vt:lpstr>RTÉ News App – Unique Browsers Per Month</vt:lpstr>
      <vt:lpstr>RTÉ News App – Page Views Per Month</vt:lpstr>
      <vt:lpstr>Page Views Per Device</vt:lpstr>
      <vt:lpstr>PowerPoint Presentation</vt:lpstr>
      <vt:lpstr>RTÉ.ie – Unique Browsers Per Month</vt:lpstr>
      <vt:lpstr>RTÉ.ie – Page Views Per Month</vt:lpstr>
      <vt:lpstr>RTÉ.ie – Page Views Per Device</vt:lpstr>
      <vt:lpstr>PowerPoint Presentation</vt:lpstr>
      <vt:lpstr>RTÉ Player – Unique Browsers Per Month</vt:lpstr>
      <vt:lpstr>RTÉ Player – Streams Per Month</vt:lpstr>
      <vt:lpstr>RTÉ Player – Top Programmes </vt:lpstr>
      <vt:lpstr>Audio</vt:lpstr>
      <vt:lpstr>RTÉ Audio – Unique Browsers Per Month</vt:lpstr>
      <vt:lpstr>RTÉ Audio – Streams Per Month</vt:lpstr>
      <vt:lpstr>RTÉ Audio Streams by Broadcast Type</vt:lpstr>
      <vt:lpstr>RTÉ Audio Streams by Device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PROGRAMMATIC ADVERTISING</dc:title>
  <dc:creator>Niall Manley</dc:creator>
  <cp:lastModifiedBy>Jennifer Legge</cp:lastModifiedBy>
  <cp:revision>15</cp:revision>
  <dcterms:created xsi:type="dcterms:W3CDTF">2023-05-31T15:42:09Z</dcterms:created>
  <dcterms:modified xsi:type="dcterms:W3CDTF">2024-02-22T12:18:41Z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2023-05-29T00:00:00Z</vt:filetime>
  </property>
  <property fmtid="{D5CDD505-2E9C-101B-9397-08002B2CF9AE}" pid="3" name="Creator">
    <vt:lpwstr>Adobe InDesign 18.3 (Macintosh)</vt:lpwstr>
  </property>
  <property fmtid="{D5CDD505-2E9C-101B-9397-08002B2CF9AE}" pid="4" name="LastSaved">
    <vt:filetime>2023-05-31T00:00:00Z</vt:filetime>
  </property>
  <property fmtid="{D5CDD505-2E9C-101B-9397-08002B2CF9AE}" pid="5" name="Producer">
    <vt:lpwstr>Adobe PDF Library 17.0</vt:lpwstr>
  </property>
  <property fmtid="{D5CDD505-2E9C-101B-9397-08002B2CF9AE}" pid="6" name="MediaServiceImageTags">
    <vt:lpwstr/>
  </property>
  <property fmtid="{D5CDD505-2E9C-101B-9397-08002B2CF9AE}" pid="7" name="ContentTypeId">
    <vt:lpwstr>0x010100D0AD7A62869C9D4E96940BA00B002A2B</vt:lpwstr>
  </property>
</Properties>
</file>